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4"/>
  </p:sldMasterIdLst>
  <p:notesMasterIdLst>
    <p:notesMasterId r:id="rId6"/>
  </p:notesMasterIdLst>
  <p:sldIdLst>
    <p:sldId id="331" r:id="rId5"/>
  </p:sldIdLst>
  <p:sldSz cx="6858000" cy="9906000" type="A4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022" initials="U" lastIdx="1" clrIdx="0">
    <p:extLst>
      <p:ext uri="{19B8F6BF-5375-455C-9EA6-DF929625EA0E}">
        <p15:presenceInfo xmlns:p15="http://schemas.microsoft.com/office/powerpoint/2012/main" userId="USER022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F3300"/>
    <a:srgbClr val="0CBCBC"/>
    <a:srgbClr val="FF9933"/>
    <a:srgbClr val="FF6600"/>
    <a:srgbClr val="66CCFF"/>
    <a:srgbClr val="FFC000"/>
    <a:srgbClr val="FFFF00"/>
    <a:srgbClr val="FF5050"/>
    <a:srgbClr val="EDF1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E5842C2-2E10-4C6D-AA18-10D4BFB7846E}" v="2" dt="2026-07-06T00:33:53.95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中間スタイル 1 - アクセント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中間スタイル 1 - アクセント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淡色スタイル 1 - アクセント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09" autoAdjust="0"/>
    <p:restoredTop sz="96000" autoAdjust="0"/>
  </p:normalViewPr>
  <p:slideViewPr>
    <p:cSldViewPr snapToGrid="0">
      <p:cViewPr>
        <p:scale>
          <a:sx n="66" d="100"/>
          <a:sy n="66" d="100"/>
        </p:scale>
        <p:origin x="3588" y="330"/>
      </p:cViewPr>
      <p:guideLst/>
    </p:cSldViewPr>
  </p:slideViewPr>
  <p:notesTextViewPr>
    <p:cViewPr>
      <p:scale>
        <a:sx n="33" d="100"/>
        <a:sy n="33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commentAuthors" Target="commentAuthors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脇光寛(087)｜社会保険労務士法人サトー" userId="a77e5b05-8cfc-496f-a563-fbbf03d5758f" providerId="ADAL" clId="{284BD738-A3D1-4B25-9C09-01E41A4C6462}"/>
    <pc:docChg chg="modSld">
      <pc:chgData name="脇光寛(087)｜社会保険労務士法人サトー" userId="a77e5b05-8cfc-496f-a563-fbbf03d5758f" providerId="ADAL" clId="{284BD738-A3D1-4B25-9C09-01E41A4C6462}" dt="2026-07-06T00:33:53.942" v="2" actId="20577"/>
      <pc:docMkLst>
        <pc:docMk/>
      </pc:docMkLst>
      <pc:sldChg chg="modSp mod">
        <pc:chgData name="脇光寛(087)｜社会保険労務士法人サトー" userId="a77e5b05-8cfc-496f-a563-fbbf03d5758f" providerId="ADAL" clId="{284BD738-A3D1-4B25-9C09-01E41A4C6462}" dt="2026-07-06T00:33:53.942" v="2" actId="20577"/>
        <pc:sldMkLst>
          <pc:docMk/>
          <pc:sldMk cId="2222596234" sldId="331"/>
        </pc:sldMkLst>
        <pc:spChg chg="mod">
          <ac:chgData name="脇光寛(087)｜社会保険労務士法人サトー" userId="a77e5b05-8cfc-496f-a563-fbbf03d5758f" providerId="ADAL" clId="{284BD738-A3D1-4B25-9C09-01E41A4C6462}" dt="2026-07-06T00:33:53.942" v="2" actId="20577"/>
          <ac:spMkLst>
            <pc:docMk/>
            <pc:sldMk cId="2222596234" sldId="331"/>
            <ac:spMk id="61" creationId="{C5DBDED1-183F-8EDD-57BE-78A8F8920229}"/>
          </ac:spMkLst>
        </pc:spChg>
      </pc:sldChg>
    </pc:docChg>
  </pc:docChgLst>
  <pc:docChgLst>
    <pc:chgData name="光延早恵(197)｜社会保険労務士法人サトー" userId="83685d55-132f-446d-8404-5da32e747855" providerId="ADAL" clId="{F1ED7418-8400-498E-9A5F-7BACE20B1939}"/>
    <pc:docChg chg="undo custSel modSld">
      <pc:chgData name="光延早恵(197)｜社会保険労務士法人サトー" userId="83685d55-132f-446d-8404-5da32e747855" providerId="ADAL" clId="{F1ED7418-8400-498E-9A5F-7BACE20B1939}" dt="2026-06-24T05:37:21.096" v="285" actId="1036"/>
      <pc:docMkLst>
        <pc:docMk/>
      </pc:docMkLst>
      <pc:sldChg chg="addSp delSp modSp mod">
        <pc:chgData name="光延早恵(197)｜社会保険労務士法人サトー" userId="83685d55-132f-446d-8404-5da32e747855" providerId="ADAL" clId="{F1ED7418-8400-498E-9A5F-7BACE20B1939}" dt="2026-06-24T05:37:21.096" v="285" actId="1036"/>
        <pc:sldMkLst>
          <pc:docMk/>
          <pc:sldMk cId="2222596234" sldId="331"/>
        </pc:sldMkLst>
        <pc:spChg chg="add mod">
          <ac:chgData name="光延早恵(197)｜社会保険労務士法人サトー" userId="83685d55-132f-446d-8404-5da32e747855" providerId="ADAL" clId="{F1ED7418-8400-498E-9A5F-7BACE20B1939}" dt="2026-06-24T05:37:21.096" v="285" actId="1036"/>
          <ac:spMkLst>
            <pc:docMk/>
            <pc:sldMk cId="2222596234" sldId="331"/>
            <ac:spMk id="3" creationId="{EE1764AE-D6AA-50C5-9D0D-ADD254761D46}"/>
          </ac:spMkLst>
        </pc:spChg>
        <pc:spChg chg="add mod">
          <ac:chgData name="光延早恵(197)｜社会保険労務士法人サトー" userId="83685d55-132f-446d-8404-5da32e747855" providerId="ADAL" clId="{F1ED7418-8400-498E-9A5F-7BACE20B1939}" dt="2026-06-24T05:37:21.096" v="285" actId="1036"/>
          <ac:spMkLst>
            <pc:docMk/>
            <pc:sldMk cId="2222596234" sldId="331"/>
            <ac:spMk id="4" creationId="{C8E0573A-02C2-7303-17D2-C758A5F48B27}"/>
          </ac:spMkLst>
        </pc:spChg>
        <pc:spChg chg="mod">
          <ac:chgData name="光延早恵(197)｜社会保険労務士法人サトー" userId="83685d55-132f-446d-8404-5da32e747855" providerId="ADAL" clId="{F1ED7418-8400-498E-9A5F-7BACE20B1939}" dt="2026-06-24T05:36:58.823" v="280" actId="1036"/>
          <ac:spMkLst>
            <pc:docMk/>
            <pc:sldMk cId="2222596234" sldId="331"/>
            <ac:spMk id="125" creationId="{15EB83F6-841B-D0E9-412F-4CBC601DFA90}"/>
          </ac:spMkLst>
        </pc:spChg>
        <pc:spChg chg="mod">
          <ac:chgData name="光延早恵(197)｜社会保険労務士法人サトー" userId="83685d55-132f-446d-8404-5da32e747855" providerId="ADAL" clId="{F1ED7418-8400-498E-9A5F-7BACE20B1939}" dt="2026-06-24T05:36:58.823" v="280" actId="1036"/>
          <ac:spMkLst>
            <pc:docMk/>
            <pc:sldMk cId="2222596234" sldId="331"/>
            <ac:spMk id="126" creationId="{63FC6715-B48C-EE65-F25B-4775D92C7E12}"/>
          </ac:spMkLst>
        </pc:spChg>
        <pc:spChg chg="mod">
          <ac:chgData name="光延早恵(197)｜社会保険労務士法人サトー" userId="83685d55-132f-446d-8404-5da32e747855" providerId="ADAL" clId="{F1ED7418-8400-498E-9A5F-7BACE20B1939}" dt="2026-06-24T05:36:58.823" v="280" actId="1036"/>
          <ac:spMkLst>
            <pc:docMk/>
            <pc:sldMk cId="2222596234" sldId="331"/>
            <ac:spMk id="127" creationId="{26CDBDA2-5835-B1B9-6834-3B18BC6E9430}"/>
          </ac:spMkLst>
        </pc:spChg>
        <pc:spChg chg="mod">
          <ac:chgData name="光延早恵(197)｜社会保険労務士法人サトー" userId="83685d55-132f-446d-8404-5da32e747855" providerId="ADAL" clId="{F1ED7418-8400-498E-9A5F-7BACE20B1939}" dt="2026-06-24T05:36:58.823" v="280" actId="1036"/>
          <ac:spMkLst>
            <pc:docMk/>
            <pc:sldMk cId="2222596234" sldId="331"/>
            <ac:spMk id="128" creationId="{7CF11074-73A4-4B4D-A12B-D8048A4460B9}"/>
          </ac:spMkLst>
        </pc:spChg>
        <pc:spChg chg="mod">
          <ac:chgData name="光延早恵(197)｜社会保険労務士法人サトー" userId="83685d55-132f-446d-8404-5da32e747855" providerId="ADAL" clId="{F1ED7418-8400-498E-9A5F-7BACE20B1939}" dt="2026-06-24T05:16:18.401" v="13" actId="207"/>
          <ac:spMkLst>
            <pc:docMk/>
            <pc:sldMk cId="2222596234" sldId="331"/>
            <ac:spMk id="130" creationId="{EA455E98-B38F-42FF-72C8-28DC0E4069F8}"/>
          </ac:spMkLst>
        </pc:spChg>
        <pc:graphicFrameChg chg="mod">
          <ac:chgData name="光延早恵(197)｜社会保険労務士法人サトー" userId="83685d55-132f-446d-8404-5da32e747855" providerId="ADAL" clId="{F1ED7418-8400-498E-9A5F-7BACE20B1939}" dt="2026-06-24T05:37:21.096" v="285" actId="1036"/>
          <ac:graphicFrameMkLst>
            <pc:docMk/>
            <pc:sldMk cId="2222596234" sldId="331"/>
            <ac:graphicFrameMk id="122" creationId="{216425AE-92B1-F75C-4626-D084AAE7BAA1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971719160104985"/>
          <c:y val="0.20899999999999999"/>
          <c:w val="0.42389895013123358"/>
          <c:h val="0.63584842519685036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売上高</c:v>
                </c:pt>
              </c:strCache>
            </c:strRef>
          </c:tx>
          <c:dPt>
            <c:idx val="0"/>
            <c:bubble3D val="0"/>
            <c:spPr>
              <a:solidFill>
                <a:srgbClr val="FF993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68B-4F90-8D43-5DA3E88CFBF0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68B-4F90-8D43-5DA3E88CFBF0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68B-4F90-8D43-5DA3E88CFBF0}"/>
              </c:ext>
            </c:extLst>
          </c:dPt>
          <c:dLbls>
            <c:dLbl>
              <c:idx val="0"/>
              <c:layout>
                <c:manualLayout>
                  <c:x val="0.15740031411738961"/>
                  <c:y val="-0.14293783691137538"/>
                </c:manualLayout>
              </c:layout>
              <c:tx>
                <c:rich>
                  <a:bodyPr/>
                  <a:lstStyle/>
                  <a:p>
                    <a:fld id="{51A253E5-DF91-4320-895B-059A845D47BC}" type="CATEGORYNAME">
                      <a:rPr lang="ja-JP" altLang="en-US" smtClean="0"/>
                      <a:pPr/>
                      <a:t>[分類名]</a:t>
                    </a:fld>
                    <a:br>
                      <a:rPr lang="ja-JP" altLang="en-US" baseline="0" dirty="0"/>
                    </a:br>
                    <a:r>
                      <a:rPr lang="ja-JP" altLang="en-US" baseline="0" dirty="0"/>
                      <a:t> </a:t>
                    </a:r>
                    <a:fld id="{8931AE23-D935-4020-B05C-7365F7BC4F43}" type="VALUE">
                      <a:rPr lang="en-US" altLang="ja-JP" baseline="0"/>
                      <a:pPr/>
                      <a:t>[値]</a:t>
                    </a:fld>
                    <a:endParaRPr lang="ja-JP" altLang="en-US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68B-4F90-8D43-5DA3E88CFBF0}"/>
                </c:ext>
              </c:extLst>
            </c:dLbl>
            <c:dLbl>
              <c:idx val="1"/>
              <c:layout>
                <c:manualLayout>
                  <c:x val="-0.15500351228305026"/>
                  <c:y val="7.114954534754931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05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59B15DF-2944-4719-A17B-7E9E21A588EF}" type="CATEGORYNAME">
                      <a:rPr lang="ja-JP" altLang="en-US" smtClean="0"/>
                      <a:pPr>
                        <a:defRPr sz="1050"/>
                      </a:pPr>
                      <a:t>[分類名]</a:t>
                    </a:fld>
                    <a:br>
                      <a:rPr lang="ja-JP" altLang="en-US" baseline="0" dirty="0"/>
                    </a:br>
                    <a:fld id="{A0A8005C-58DA-43AD-84DC-AE7BCC179BC5}" type="VALUE">
                      <a:rPr lang="en-US" altLang="ja-JP" baseline="0" smtClean="0"/>
                      <a:pPr>
                        <a:defRPr sz="1050"/>
                      </a:pPr>
                      <a:t>[値]</a:t>
                    </a:fld>
                    <a:endParaRPr lang="ja-JP" altLang="en-US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05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ja-JP" altLang="en-US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611123996845567"/>
                      <c:h val="0.28097606235971911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068B-4F90-8D43-5DA3E88CFBF0}"/>
                </c:ext>
              </c:extLst>
            </c:dLbl>
            <c:dLbl>
              <c:idx val="2"/>
              <c:layout>
                <c:manualLayout>
                  <c:x val="-0.15133698699129883"/>
                  <c:y val="-2.0194797408030842E-2"/>
                </c:manualLayout>
              </c:layout>
              <c:tx>
                <c:rich>
                  <a:bodyPr/>
                  <a:lstStyle/>
                  <a:p>
                    <a:fld id="{030E3A01-FF36-4E25-8DA2-28419426591A}" type="CATEGORYNAME">
                      <a:rPr lang="ja-JP" altLang="en-US" smtClean="0"/>
                      <a:pPr/>
                      <a:t>[分類名]</a:t>
                    </a:fld>
                    <a:br>
                      <a:rPr lang="ja-JP" altLang="en-US" baseline="0" dirty="0"/>
                    </a:br>
                    <a:fld id="{3972D817-12B5-4981-B588-8AB3DB212037}" type="VALUE">
                      <a:rPr lang="en-US" altLang="ja-JP" baseline="0" smtClean="0"/>
                      <a:pPr/>
                      <a:t>[値]</a:t>
                    </a:fld>
                    <a:endParaRPr lang="ja-JP" altLang="en-US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409346649083163"/>
                      <c:h val="0.257438143162326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68B-4F90-8D43-5DA3E88CFBF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疲れる</c:v>
                </c:pt>
                <c:pt idx="1">
                  <c:v>どちらともいえない</c:v>
                </c:pt>
                <c:pt idx="2">
                  <c:v>疲れない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72.2</c:v>
                </c:pt>
                <c:pt idx="1">
                  <c:v>3.9</c:v>
                </c:pt>
                <c:pt idx="2">
                  <c:v>23.9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8B-4F90-8D43-5DA3E88CFB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ja-JP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一晩睡眠をとればだいたい疲労回復する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一晩睡眠をとればだいたい疲労回復する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41.3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BEA-4D42-9138-A8C962E7DB7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翌朝に前日の疲労をもちこすことがときどきある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6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9BEA-4D42-9138-A8C962E7DB78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ja-JP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6-9BEA-4D42-9138-A8C962E7DB7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一晩睡眠をとればだいたい疲労回復する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37.5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BEA-4D42-9138-A8C962E7DB7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翌朝に前日の疲労を持ちこすことがよくある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993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1E88-46FD-9BE2-353F4FD9F7D3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一晩睡眠をとればだいたい疲労回復する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12.7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BEA-4D42-9138-A8C962E7DB78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翌朝に前日の疲労をいつも持ちこしている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ja-JP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一晩睡眠をとればだいたい疲労回復する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8.5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BEA-4D42-9138-A8C962E7DB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77920703"/>
        <c:axId val="1626612976"/>
      </c:barChart>
      <c:catAx>
        <c:axId val="1077920703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26612976"/>
        <c:crosses val="autoZero"/>
        <c:auto val="1"/>
        <c:lblAlgn val="ctr"/>
        <c:lblOffset val="100"/>
        <c:noMultiLvlLbl val="0"/>
      </c:catAx>
      <c:valAx>
        <c:axId val="16266129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ja-JP"/>
          </a:p>
        </c:txPr>
        <c:crossAx val="107792070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ja-JP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8529D-D435-4F4C-AFF0-F6718E4B15C7}" type="datetimeFigureOut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33488"/>
            <a:ext cx="23034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942D60-BB17-496B-8C24-3F2395A4AE8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59630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942D60-BB17-496B-8C24-3F2395A4AE8C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15680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9F92-753F-4153-A3F9-EA84EEEFA7DC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84826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836FF3-1019-4B31-903F-BF6855CC803F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1487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68C28-388F-4713-A4D5-28129BB3356D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84992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80EC-BEE1-40B8-96FF-7DBBB5EC03DD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06272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7C36D-CB1E-4D23-B226-C3D77A5F86AD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985939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3386E-5C64-4B62-92BB-75453D559948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98383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5836D-D117-4CBA-A904-3C55402B67BB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5743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87D03A-EDC3-44F8-BA81-B8D80DC0F88B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43130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544CE-63CD-4F4D-8EEF-2B396FF20300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55391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6DC80-70AA-4A4C-A6C6-E1058AA6DDE8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21215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04C41-5E50-4AD9-98B1-70311C8E653B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8613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0FAC33-9443-470A-B5C4-A24CCAA81C80}" type="datetime1">
              <a:rPr kumimoji="1" lang="ja-JP" altLang="en-US" smtClean="0"/>
              <a:t>2026/7/6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84BD15-CB1B-4A51-B17A-5B306F684C5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23136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hyperlink" Target="https://www.mhlw.go.jp/toukei/itiran/roudou/saigai/anzen/kenkou02/r1.html" TargetMode="External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../media/image1.png"/><Relationship Id="rId4" Type="http://schemas.openxmlformats.org/officeDocument/2006/relationships/hyperlink" Target="https://kokoro.mhlw.go.jp/fatigue-check/worker.html" TargetMode="Externa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正方形/長方形 103">
            <a:extLst>
              <a:ext uri="{FF2B5EF4-FFF2-40B4-BE49-F238E27FC236}">
                <a16:creationId xmlns:a16="http://schemas.microsoft.com/office/drawing/2014/main" id="{EA043611-4C01-0126-0E87-D1F127BD211E}"/>
              </a:ext>
            </a:extLst>
          </p:cNvPr>
          <p:cNvSpPr/>
          <p:nvPr/>
        </p:nvSpPr>
        <p:spPr>
          <a:xfrm>
            <a:off x="3429000" y="1274083"/>
            <a:ext cx="3301534" cy="1670850"/>
          </a:xfrm>
          <a:prstGeom prst="rect">
            <a:avLst/>
          </a:prstGeom>
          <a:noFill/>
          <a:ln w="19050">
            <a:solidFill>
              <a:srgbClr val="66CC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正方形/長方形 54">
            <a:extLst>
              <a:ext uri="{FF2B5EF4-FFF2-40B4-BE49-F238E27FC236}">
                <a16:creationId xmlns:a16="http://schemas.microsoft.com/office/drawing/2014/main" id="{53A36EA3-A912-4B28-A243-E4076BE880A6}"/>
              </a:ext>
            </a:extLst>
          </p:cNvPr>
          <p:cNvSpPr/>
          <p:nvPr/>
        </p:nvSpPr>
        <p:spPr>
          <a:xfrm>
            <a:off x="1754884" y="463713"/>
            <a:ext cx="5103115" cy="635259"/>
          </a:xfrm>
          <a:prstGeom prst="rect">
            <a:avLst/>
          </a:prstGeom>
          <a:solidFill>
            <a:srgbClr val="0CBCBC"/>
          </a:solidFill>
          <a:ln>
            <a:solidFill>
              <a:srgbClr val="0CBC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t">
              <a:buNone/>
            </a:pPr>
            <a:r>
              <a:rPr lang="ja-JP" altLang="en-US" sz="1600" b="1" dirty="0">
                <a:solidFill>
                  <a:schemeClr val="bg1"/>
                </a:solidFill>
                <a:latin typeface="Segoe UI" panose="020B0502040204020203" pitchFamily="34" charset="0"/>
              </a:rPr>
              <a:t>疲れをためていませんか？</a:t>
            </a:r>
            <a:br>
              <a:rPr lang="en-US" altLang="ja-JP" sz="1600" b="1" dirty="0">
                <a:solidFill>
                  <a:schemeClr val="bg1"/>
                </a:solidFill>
                <a:latin typeface="Segoe UI" panose="020B0502040204020203" pitchFamily="34" charset="0"/>
              </a:rPr>
            </a:br>
            <a:r>
              <a:rPr lang="en-US" altLang="ja-JP" sz="1600" b="1" dirty="0">
                <a:solidFill>
                  <a:schemeClr val="bg1"/>
                </a:solidFill>
                <a:latin typeface="Segoe UI" panose="020B0502040204020203" pitchFamily="34" charset="0"/>
              </a:rPr>
              <a:t>― </a:t>
            </a:r>
            <a:r>
              <a:rPr lang="ja-JP" altLang="en-US" sz="1600" b="1" dirty="0">
                <a:solidFill>
                  <a:schemeClr val="bg1"/>
                </a:solidFill>
                <a:latin typeface="Segoe UI" panose="020B0502040204020203" pitchFamily="34" charset="0"/>
              </a:rPr>
              <a:t>疲労の蓄積が体調不良を招きます </a:t>
            </a:r>
            <a:r>
              <a:rPr lang="en-US" altLang="ja-JP" sz="1600" b="1" dirty="0">
                <a:solidFill>
                  <a:schemeClr val="bg1"/>
                </a:solidFill>
                <a:latin typeface="Segoe UI" panose="020B0502040204020203" pitchFamily="34" charset="0"/>
              </a:rPr>
              <a:t>―</a:t>
            </a:r>
          </a:p>
        </p:txBody>
      </p:sp>
      <p:sp>
        <p:nvSpPr>
          <p:cNvPr id="59" name="テキスト ボックス 58">
            <a:extLst>
              <a:ext uri="{FF2B5EF4-FFF2-40B4-BE49-F238E27FC236}">
                <a16:creationId xmlns:a16="http://schemas.microsoft.com/office/drawing/2014/main" id="{C55C0CD9-88BE-4A9D-A306-F1FD944DDEEE}"/>
              </a:ext>
            </a:extLst>
          </p:cNvPr>
          <p:cNvSpPr txBox="1"/>
          <p:nvPr/>
        </p:nvSpPr>
        <p:spPr>
          <a:xfrm>
            <a:off x="3905347" y="68634"/>
            <a:ext cx="29667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sz="1600" b="1" dirty="0">
                <a:latin typeface="Arial" panose="020B0604020202020204" pitchFamily="34" charset="0"/>
                <a:cs typeface="Arial" panose="020B0604020202020204" pitchFamily="34" charset="0"/>
              </a:rPr>
              <a:t>2026</a:t>
            </a:r>
            <a:r>
              <a:rPr kumimoji="1" lang="ja-JP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年</a:t>
            </a:r>
            <a:r>
              <a:rPr kumimoji="1" lang="en-US" altLang="ja-JP" sz="1600" b="1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kumimoji="1" lang="ja-JP" alt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月</a:t>
            </a:r>
            <a:endParaRPr kumimoji="1" lang="en-US" altLang="ja-JP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正方形/長方形 63">
            <a:extLst>
              <a:ext uri="{FF2B5EF4-FFF2-40B4-BE49-F238E27FC236}">
                <a16:creationId xmlns:a16="http://schemas.microsoft.com/office/drawing/2014/main" id="{CD50C3AE-0CCA-4CCF-A0F2-D88467A227F1}"/>
              </a:ext>
            </a:extLst>
          </p:cNvPr>
          <p:cNvSpPr/>
          <p:nvPr/>
        </p:nvSpPr>
        <p:spPr>
          <a:xfrm>
            <a:off x="0" y="425051"/>
            <a:ext cx="1754884" cy="699541"/>
          </a:xfrm>
          <a:prstGeom prst="rect">
            <a:avLst/>
          </a:prstGeom>
          <a:noFill/>
          <a:ln w="28575">
            <a:solidFill>
              <a:srgbClr val="0CBC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dist"/>
            <a:r>
              <a:rPr kumimoji="1" lang="ja-JP" altLang="en-US" sz="2400" b="1" dirty="0">
                <a:solidFill>
                  <a:schemeClr val="tx1"/>
                </a:solidFill>
              </a:rPr>
              <a:t>健康情報</a:t>
            </a:r>
            <a:endParaRPr kumimoji="1" lang="en-US" altLang="ja-JP" sz="2400" b="1" dirty="0">
              <a:solidFill>
                <a:schemeClr val="tx1"/>
              </a:solidFill>
            </a:endParaRPr>
          </a:p>
        </p:txBody>
      </p:sp>
      <p:sp>
        <p:nvSpPr>
          <p:cNvPr id="61" name="テキスト ボックス 60">
            <a:extLst>
              <a:ext uri="{FF2B5EF4-FFF2-40B4-BE49-F238E27FC236}">
                <a16:creationId xmlns:a16="http://schemas.microsoft.com/office/drawing/2014/main" id="{C5DBDED1-183F-8EDD-57BE-78A8F8920229}"/>
              </a:ext>
            </a:extLst>
          </p:cNvPr>
          <p:cNvSpPr txBox="1"/>
          <p:nvPr/>
        </p:nvSpPr>
        <p:spPr>
          <a:xfrm>
            <a:off x="-3" y="9532127"/>
            <a:ext cx="6751307" cy="3532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TW" sz="700" dirty="0">
                <a:latin typeface="+mn-ea"/>
              </a:rPr>
              <a:t>【</a:t>
            </a:r>
            <a:r>
              <a:rPr lang="zh-TW" altLang="en-US" sz="700" dirty="0">
                <a:latin typeface="+mn-ea"/>
              </a:rPr>
              <a:t>参考</a:t>
            </a:r>
            <a:r>
              <a:rPr lang="en-US" altLang="zh-TW" sz="700" dirty="0">
                <a:latin typeface="+mn-ea"/>
              </a:rPr>
              <a:t>】</a:t>
            </a:r>
            <a:r>
              <a:rPr lang="zh-TW" altLang="en-US" sz="700" dirty="0">
                <a:latin typeface="+mn-ea"/>
              </a:rPr>
              <a:t>厚生労働省「労働者健康状況調査」</a:t>
            </a:r>
            <a:r>
              <a:rPr lang="en-US" altLang="zh-TW" sz="700" dirty="0">
                <a:latin typeface="+mn-ea"/>
                <a:hlinkClick r:id="rId3"/>
              </a:rPr>
              <a:t>https://www.mhlw.go.jp/toukei/itiran/roudou/saigai/anzen/kenkou02/r1.html</a:t>
            </a:r>
            <a:br>
              <a:rPr lang="en-US" altLang="zh-TW" sz="700" dirty="0">
                <a:latin typeface="+mn-ea"/>
              </a:rPr>
            </a:br>
            <a:r>
              <a:rPr lang="ja-JP" altLang="en-US" sz="700" dirty="0">
                <a:latin typeface="+mn-ea"/>
              </a:rPr>
              <a:t>　　　　厚生労働省「働く人の疲労蓄積度セルフチェック」</a:t>
            </a:r>
            <a:r>
              <a:rPr lang="en-US" altLang="ja-JP" sz="700" dirty="0">
                <a:latin typeface="+mn-ea"/>
              </a:rPr>
              <a:t> </a:t>
            </a:r>
            <a:r>
              <a:rPr lang="en-US" altLang="ja-JP" sz="700" dirty="0">
                <a:latin typeface="+mn-ea"/>
                <a:hlinkClick r:id="rId4"/>
              </a:rPr>
              <a:t>https://kokoro.mhlw.go.jp/fatigue-check/worker.html</a:t>
            </a:r>
            <a:r>
              <a:rPr lang="ja-JP" altLang="en-US" sz="700">
                <a:latin typeface="+mn-ea"/>
              </a:rPr>
              <a:t>　</a:t>
            </a:r>
            <a:endParaRPr lang="en-US" altLang="ja-JP" sz="700" dirty="0">
              <a:latin typeface="+mn-ea"/>
            </a:endParaRPr>
          </a:p>
        </p:txBody>
      </p:sp>
      <p:sp>
        <p:nvSpPr>
          <p:cNvPr id="78" name="テキスト ボックス 77">
            <a:extLst>
              <a:ext uri="{FF2B5EF4-FFF2-40B4-BE49-F238E27FC236}">
                <a16:creationId xmlns:a16="http://schemas.microsoft.com/office/drawing/2014/main" id="{45EDEA51-4A17-6C6D-27EC-505CE6C62DE9}"/>
              </a:ext>
            </a:extLst>
          </p:cNvPr>
          <p:cNvSpPr txBox="1"/>
          <p:nvPr/>
        </p:nvSpPr>
        <p:spPr>
          <a:xfrm>
            <a:off x="-1" y="1180037"/>
            <a:ext cx="327775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1200" b="1" dirty="0"/>
              <a:t>疲労は気づかないうちに蓄積しています</a:t>
            </a:r>
          </a:p>
        </p:txBody>
      </p:sp>
      <p:sp>
        <p:nvSpPr>
          <p:cNvPr id="79" name="テキスト ボックス 78">
            <a:extLst>
              <a:ext uri="{FF2B5EF4-FFF2-40B4-BE49-F238E27FC236}">
                <a16:creationId xmlns:a16="http://schemas.microsoft.com/office/drawing/2014/main" id="{90FA94A9-FBAD-1ABB-F526-B61460F205DD}"/>
              </a:ext>
            </a:extLst>
          </p:cNvPr>
          <p:cNvSpPr txBox="1"/>
          <p:nvPr/>
        </p:nvSpPr>
        <p:spPr>
          <a:xfrm>
            <a:off x="1" y="1452921"/>
            <a:ext cx="3346496" cy="14920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/>
              <a:t>夏場は暑さや睡眠不足、食欲低下などにより、疲労が蓄積しやすい時期です。厚生労働省の調査では、</a:t>
            </a:r>
            <a:r>
              <a:rPr lang="ja-JP" altLang="en-US" sz="1050" b="1" dirty="0">
                <a:solidFill>
                  <a:srgbClr val="FF0000"/>
                </a:solidFill>
              </a:rPr>
              <a:t>約</a:t>
            </a:r>
            <a:r>
              <a:rPr lang="en-US" altLang="ja-JP" sz="1050" b="1" dirty="0">
                <a:solidFill>
                  <a:srgbClr val="FF0000"/>
                </a:solidFill>
              </a:rPr>
              <a:t>7</a:t>
            </a:r>
            <a:r>
              <a:rPr lang="ja-JP" altLang="en-US" sz="1050" b="1" dirty="0">
                <a:solidFill>
                  <a:srgbClr val="FF0000"/>
                </a:solidFill>
              </a:rPr>
              <a:t>割の人が仕事で疲れを感じている</a:t>
            </a:r>
            <a:r>
              <a:rPr lang="ja-JP" altLang="en-US" sz="1050" dirty="0"/>
              <a:t>ことが分かっています。疲労は自覚しにくく、「少し疲れているだけ」と見過ごされがちですが、放置すると体調不良や集中力の低下につながることがあります。日々の体調の変化に気づくことが、健康管理の第一歩です。</a:t>
            </a:r>
          </a:p>
        </p:txBody>
      </p:sp>
      <p:sp>
        <p:nvSpPr>
          <p:cNvPr id="80" name="四角形: 角を丸くする 79">
            <a:extLst>
              <a:ext uri="{FF2B5EF4-FFF2-40B4-BE49-F238E27FC236}">
                <a16:creationId xmlns:a16="http://schemas.microsoft.com/office/drawing/2014/main" id="{809BA5FE-35F6-FE16-4072-3B6521261735}"/>
              </a:ext>
            </a:extLst>
          </p:cNvPr>
          <p:cNvSpPr/>
          <p:nvPr/>
        </p:nvSpPr>
        <p:spPr>
          <a:xfrm>
            <a:off x="-2" y="3067361"/>
            <a:ext cx="6858001" cy="321363"/>
          </a:xfrm>
          <a:prstGeom prst="roundRect">
            <a:avLst>
              <a:gd name="adj" fmla="val 0"/>
            </a:avLst>
          </a:prstGeom>
          <a:solidFill>
            <a:srgbClr val="0CBCBC"/>
          </a:solidFill>
          <a:ln>
            <a:solidFill>
              <a:srgbClr val="0CBCB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1200" b="1" dirty="0">
                <a:solidFill>
                  <a:schemeClr val="bg1"/>
                </a:solidFill>
              </a:rPr>
              <a:t>疲労のサインをチェックしてみましょう</a:t>
            </a:r>
          </a:p>
        </p:txBody>
      </p:sp>
      <p:pic>
        <p:nvPicPr>
          <p:cNvPr id="85" name="図 84" descr="QR コード&#10;&#10;AI 生成コンテンツは誤りを含む可能性があります。">
            <a:extLst>
              <a:ext uri="{FF2B5EF4-FFF2-40B4-BE49-F238E27FC236}">
                <a16:creationId xmlns:a16="http://schemas.microsoft.com/office/drawing/2014/main" id="{CA153EE2-B26D-8215-C8DD-DAAAE7E07D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318" y="4126942"/>
            <a:ext cx="854986" cy="854986"/>
          </a:xfrm>
          <a:prstGeom prst="rect">
            <a:avLst/>
          </a:prstGeom>
        </p:spPr>
      </p:pic>
      <p:sp>
        <p:nvSpPr>
          <p:cNvPr id="87" name="テキスト ボックス 86">
            <a:extLst>
              <a:ext uri="{FF2B5EF4-FFF2-40B4-BE49-F238E27FC236}">
                <a16:creationId xmlns:a16="http://schemas.microsoft.com/office/drawing/2014/main" id="{3A14E5C1-0CD7-38DF-ECA9-26CDE9EE4AE9}"/>
              </a:ext>
            </a:extLst>
          </p:cNvPr>
          <p:cNvSpPr txBox="1"/>
          <p:nvPr/>
        </p:nvSpPr>
        <p:spPr>
          <a:xfrm>
            <a:off x="2763506" y="3508724"/>
            <a:ext cx="3199144" cy="14920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/>
              <a:t> </a:t>
            </a:r>
            <a:r>
              <a:rPr lang="en-US" altLang="ja-JP" sz="1050" dirty="0"/>
              <a:t>1</a:t>
            </a:r>
            <a:r>
              <a:rPr lang="ja-JP" altLang="en-US" sz="1050" dirty="0"/>
              <a:t>つでも当てはまる場合、疲労が蓄積している可能性があります。</a:t>
            </a:r>
            <a:br>
              <a:rPr lang="en-US" altLang="ja-JP" sz="1050" dirty="0"/>
            </a:br>
            <a:r>
              <a:rPr lang="ja-JP" altLang="en-US" sz="1050" dirty="0"/>
              <a:t>より詳しく知りたい方は、厚生労働省の「働く人の疲労蓄積度セルフチェック」を活用しましょう。</a:t>
            </a:r>
            <a:br>
              <a:rPr lang="en-US" altLang="ja-JP" sz="1050" dirty="0"/>
            </a:br>
            <a:r>
              <a:rPr lang="ja-JP" altLang="en-US" sz="1050" dirty="0"/>
              <a:t>　　　　　　　セルフチェックはこちらから▶ ▶ </a:t>
            </a:r>
            <a:br>
              <a:rPr lang="en-US" altLang="ja-JP" sz="1050" dirty="0"/>
            </a:br>
            <a:r>
              <a:rPr lang="ja-JP" altLang="en-US" sz="1050" dirty="0"/>
              <a:t>設問に答えることで、自分の疲労の状態を確認できます。</a:t>
            </a:r>
          </a:p>
        </p:txBody>
      </p:sp>
      <p:sp>
        <p:nvSpPr>
          <p:cNvPr id="88" name="矢印: 五方向 87">
            <a:extLst>
              <a:ext uri="{FF2B5EF4-FFF2-40B4-BE49-F238E27FC236}">
                <a16:creationId xmlns:a16="http://schemas.microsoft.com/office/drawing/2014/main" id="{921D56F7-782E-9DC7-B775-CE3DE2445035}"/>
              </a:ext>
            </a:extLst>
          </p:cNvPr>
          <p:cNvSpPr/>
          <p:nvPr/>
        </p:nvSpPr>
        <p:spPr>
          <a:xfrm>
            <a:off x="68838" y="3588851"/>
            <a:ext cx="2706356" cy="1303824"/>
          </a:xfrm>
          <a:prstGeom prst="homePlate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5000"/>
              </a:lnSpc>
            </a:pPr>
            <a:r>
              <a:rPr kumimoji="1" lang="ja-JP" altLang="en-US" sz="1050" b="1" dirty="0"/>
              <a:t>☐ 朝起きても疲れがとれていない </a:t>
            </a:r>
            <a:br>
              <a:rPr kumimoji="1" lang="ja-JP" altLang="en-US" sz="1050" b="1" dirty="0"/>
            </a:br>
            <a:r>
              <a:rPr kumimoji="1" lang="ja-JP" altLang="en-US" sz="1050" b="1" dirty="0"/>
              <a:t>☐ 仕事中に集中力が続かない </a:t>
            </a:r>
            <a:br>
              <a:rPr kumimoji="1" lang="ja-JP" altLang="en-US" sz="1050" b="1" dirty="0"/>
            </a:br>
            <a:r>
              <a:rPr kumimoji="1" lang="ja-JP" altLang="en-US" sz="1050" b="1" dirty="0"/>
              <a:t>☐ 体がだるいと感じることが多い  </a:t>
            </a:r>
            <a:br>
              <a:rPr kumimoji="1" lang="ja-JP" altLang="en-US" sz="1050" b="1" dirty="0"/>
            </a:br>
            <a:r>
              <a:rPr kumimoji="1" lang="ja-JP" altLang="en-US" sz="1050" b="1" dirty="0"/>
              <a:t>☐ 食欲が落ちている  </a:t>
            </a:r>
            <a:br>
              <a:rPr kumimoji="1" lang="ja-JP" altLang="en-US" sz="1050" b="1" dirty="0"/>
            </a:br>
            <a:r>
              <a:rPr kumimoji="1" lang="ja-JP" altLang="en-US" sz="1050" b="1" dirty="0"/>
              <a:t>☐ 睡眠の質が悪い</a:t>
            </a:r>
          </a:p>
        </p:txBody>
      </p:sp>
      <p:grpSp>
        <p:nvGrpSpPr>
          <p:cNvPr id="101" name="グループ化 100">
            <a:extLst>
              <a:ext uri="{FF2B5EF4-FFF2-40B4-BE49-F238E27FC236}">
                <a16:creationId xmlns:a16="http://schemas.microsoft.com/office/drawing/2014/main" id="{819A7FFB-F0F3-1A46-751E-E9198D66A6B0}"/>
              </a:ext>
            </a:extLst>
          </p:cNvPr>
          <p:cNvGrpSpPr/>
          <p:nvPr/>
        </p:nvGrpSpPr>
        <p:grpSpPr>
          <a:xfrm>
            <a:off x="3695052" y="748562"/>
            <a:ext cx="3017980" cy="2476727"/>
            <a:chOff x="1452698" y="4455572"/>
            <a:chExt cx="4609711" cy="2793053"/>
          </a:xfrm>
        </p:grpSpPr>
        <p:graphicFrame>
          <p:nvGraphicFramePr>
            <p:cNvPr id="96" name="グラフ 95">
              <a:extLst>
                <a:ext uri="{FF2B5EF4-FFF2-40B4-BE49-F238E27FC236}">
                  <a16:creationId xmlns:a16="http://schemas.microsoft.com/office/drawing/2014/main" id="{F65B74B7-C22A-A1A1-44C8-6C17E4BE8B72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2080976767"/>
                </p:ext>
              </p:extLst>
            </p:nvPr>
          </p:nvGraphicFramePr>
          <p:xfrm>
            <a:off x="1452698" y="4455572"/>
            <a:ext cx="4609711" cy="279305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00" name="テキスト ボックス 99">
              <a:extLst>
                <a:ext uri="{FF2B5EF4-FFF2-40B4-BE49-F238E27FC236}">
                  <a16:creationId xmlns:a16="http://schemas.microsoft.com/office/drawing/2014/main" id="{C1BA03ED-8734-5C03-1238-5814C8147769}"/>
                </a:ext>
              </a:extLst>
            </p:cNvPr>
            <p:cNvSpPr txBox="1"/>
            <p:nvPr/>
          </p:nvSpPr>
          <p:spPr>
            <a:xfrm>
              <a:off x="2954056" y="5496406"/>
              <a:ext cx="1558884" cy="7232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ja-JP" sz="2000" b="1" dirty="0">
                  <a:solidFill>
                    <a:srgbClr val="FF0000"/>
                  </a:solidFill>
                  <a:latin typeface="+mn-ea"/>
                </a:rPr>
                <a:t>72</a:t>
              </a:r>
              <a:r>
                <a:rPr lang="ja-JP" altLang="en-US" sz="2000" b="1" dirty="0">
                  <a:solidFill>
                    <a:srgbClr val="FF0000"/>
                  </a:solidFill>
                  <a:latin typeface="+mn-ea"/>
                </a:rPr>
                <a:t>％</a:t>
              </a:r>
              <a:br>
                <a:rPr lang="en-US" altLang="ja-JP" sz="1050" b="1" dirty="0">
                  <a:solidFill>
                    <a:srgbClr val="FF0000"/>
                  </a:solidFill>
                  <a:latin typeface="+mn-ea"/>
                </a:rPr>
              </a:br>
              <a:r>
                <a:rPr lang="ja-JP" altLang="en-US" sz="1050" b="1" dirty="0">
                  <a:solidFill>
                    <a:srgbClr val="FF0000"/>
                  </a:solidFill>
                  <a:latin typeface="+mn-ea"/>
                </a:rPr>
                <a:t>が疲れを</a:t>
              </a:r>
              <a:br>
                <a:rPr lang="en-US" altLang="ja-JP" sz="1050" b="1" dirty="0">
                  <a:solidFill>
                    <a:srgbClr val="FF0000"/>
                  </a:solidFill>
                  <a:latin typeface="+mn-ea"/>
                </a:rPr>
              </a:br>
              <a:r>
                <a:rPr lang="ja-JP" altLang="en-US" sz="1050" b="1" dirty="0">
                  <a:solidFill>
                    <a:srgbClr val="FF0000"/>
                  </a:solidFill>
                  <a:latin typeface="+mn-ea"/>
                </a:rPr>
                <a:t>感じています</a:t>
              </a:r>
            </a:p>
          </p:txBody>
        </p:sp>
      </p:grpSp>
      <p:sp>
        <p:nvSpPr>
          <p:cNvPr id="103" name="テキスト ボックス 102">
            <a:extLst>
              <a:ext uri="{FF2B5EF4-FFF2-40B4-BE49-F238E27FC236}">
                <a16:creationId xmlns:a16="http://schemas.microsoft.com/office/drawing/2014/main" id="{47624A61-9E71-1607-356E-9D32420DBB0E}"/>
              </a:ext>
            </a:extLst>
          </p:cNvPr>
          <p:cNvSpPr txBox="1"/>
          <p:nvPr/>
        </p:nvSpPr>
        <p:spPr>
          <a:xfrm>
            <a:off x="3580243" y="1124592"/>
            <a:ext cx="3017980" cy="25391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ja-JP" altLang="en-US" sz="1050" dirty="0"/>
              <a:t>普段の仕事での身体の疲れの程度別労働者割合</a:t>
            </a:r>
          </a:p>
        </p:txBody>
      </p:sp>
      <p:sp>
        <p:nvSpPr>
          <p:cNvPr id="106" name="テキスト ボックス 105">
            <a:extLst>
              <a:ext uri="{FF2B5EF4-FFF2-40B4-BE49-F238E27FC236}">
                <a16:creationId xmlns:a16="http://schemas.microsoft.com/office/drawing/2014/main" id="{C8B22681-B93E-FAEF-5182-C0C052C397F3}"/>
              </a:ext>
            </a:extLst>
          </p:cNvPr>
          <p:cNvSpPr txBox="1"/>
          <p:nvPr/>
        </p:nvSpPr>
        <p:spPr>
          <a:xfrm>
            <a:off x="4096427" y="2726365"/>
            <a:ext cx="2634107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ja-JP" sz="800" dirty="0">
                <a:latin typeface="+mn-ea"/>
              </a:rPr>
              <a:t>※</a:t>
            </a:r>
            <a:r>
              <a:rPr lang="ja-JP" altLang="en-US" sz="800" dirty="0">
                <a:latin typeface="+mn-ea"/>
              </a:rPr>
              <a:t>厚生労働省「労働者健康状況調査」より作成</a:t>
            </a:r>
          </a:p>
        </p:txBody>
      </p:sp>
      <p:pic>
        <p:nvPicPr>
          <p:cNvPr id="108" name="図 107" descr="座る, 写真 が含まれている画像&#10;&#10;AI 生成コンテンツは誤りを含む可能性があります。">
            <a:extLst>
              <a:ext uri="{FF2B5EF4-FFF2-40B4-BE49-F238E27FC236}">
                <a16:creationId xmlns:a16="http://schemas.microsoft.com/office/drawing/2014/main" id="{414BE109-8B3C-9E5C-DD70-99233DAE022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025" y="2917359"/>
            <a:ext cx="489418" cy="697306"/>
          </a:xfrm>
          <a:prstGeom prst="rect">
            <a:avLst/>
          </a:prstGeom>
        </p:spPr>
      </p:pic>
      <p:sp>
        <p:nvSpPr>
          <p:cNvPr id="114" name="四角形: 角を丸くする 113">
            <a:extLst>
              <a:ext uri="{FF2B5EF4-FFF2-40B4-BE49-F238E27FC236}">
                <a16:creationId xmlns:a16="http://schemas.microsoft.com/office/drawing/2014/main" id="{E8094119-B2E7-BBCD-6FA4-027E5C4D642C}"/>
              </a:ext>
            </a:extLst>
          </p:cNvPr>
          <p:cNvSpPr/>
          <p:nvPr/>
        </p:nvSpPr>
        <p:spPr>
          <a:xfrm>
            <a:off x="-3" y="8348708"/>
            <a:ext cx="6858001" cy="321363"/>
          </a:xfrm>
          <a:prstGeom prst="roundRect">
            <a:avLst>
              <a:gd name="adj" fmla="val 0"/>
            </a:avLst>
          </a:prstGeom>
          <a:solidFill>
            <a:srgbClr val="0CBCBC"/>
          </a:solidFill>
          <a:ln>
            <a:solidFill>
              <a:srgbClr val="0CBCB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200" b="1" dirty="0">
                <a:solidFill>
                  <a:schemeClr val="bg1"/>
                </a:solidFill>
              </a:rPr>
              <a:t>疲労をためないために</a:t>
            </a:r>
          </a:p>
        </p:txBody>
      </p:sp>
      <p:sp>
        <p:nvSpPr>
          <p:cNvPr id="118" name="テキスト ボックス 117">
            <a:extLst>
              <a:ext uri="{FF2B5EF4-FFF2-40B4-BE49-F238E27FC236}">
                <a16:creationId xmlns:a16="http://schemas.microsoft.com/office/drawing/2014/main" id="{531F48C6-674D-9109-3CD0-0AC61DF84AC2}"/>
              </a:ext>
            </a:extLst>
          </p:cNvPr>
          <p:cNvSpPr txBox="1"/>
          <p:nvPr/>
        </p:nvSpPr>
        <p:spPr>
          <a:xfrm>
            <a:off x="0" y="4928335"/>
            <a:ext cx="6858000" cy="9165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200" b="1" dirty="0">
                <a:latin typeface="+mn-ea"/>
              </a:rPr>
              <a:t>疲労を放置すると・・・</a:t>
            </a:r>
            <a:br>
              <a:rPr lang="en-US" altLang="ja-JP" sz="1050" dirty="0">
                <a:latin typeface="+mn-ea"/>
              </a:rPr>
            </a:br>
            <a:r>
              <a:rPr lang="ja-JP" altLang="en-US" sz="1050" dirty="0">
                <a:latin typeface="+mn-ea"/>
              </a:rPr>
              <a:t>疲労が蓄積すると、集中力や注意力が低下し、ミスや事故のリスクが高まることがあります。また、疲労が回復しない状態が続くと、体調不良や健康障害につながることもあります。</a:t>
            </a:r>
            <a:br>
              <a:rPr lang="en-US" altLang="ja-JP" sz="1050" dirty="0">
                <a:latin typeface="+mn-ea"/>
              </a:rPr>
            </a:br>
            <a:r>
              <a:rPr lang="ja-JP" altLang="en-US" sz="1050" dirty="0">
                <a:latin typeface="+mn-ea"/>
              </a:rPr>
              <a:t>早めに気づき、疲労をためないことが大切です。</a:t>
            </a:r>
          </a:p>
        </p:txBody>
      </p:sp>
      <p:graphicFrame>
        <p:nvGraphicFramePr>
          <p:cNvPr id="122" name="グラフ 121">
            <a:extLst>
              <a:ext uri="{FF2B5EF4-FFF2-40B4-BE49-F238E27FC236}">
                <a16:creationId xmlns:a16="http://schemas.microsoft.com/office/drawing/2014/main" id="{216425AE-92B1-F75C-4626-D084AAE7BAA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0777303"/>
              </p:ext>
            </p:extLst>
          </p:nvPr>
        </p:nvGraphicFramePr>
        <p:xfrm>
          <a:off x="111614" y="6584909"/>
          <a:ext cx="6562809" cy="9147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23" name="四角形: 角を丸くする 122">
            <a:extLst>
              <a:ext uri="{FF2B5EF4-FFF2-40B4-BE49-F238E27FC236}">
                <a16:creationId xmlns:a16="http://schemas.microsoft.com/office/drawing/2014/main" id="{487141B9-9F08-4A57-C992-3CB212EE07B0}"/>
              </a:ext>
            </a:extLst>
          </p:cNvPr>
          <p:cNvSpPr/>
          <p:nvPr/>
        </p:nvSpPr>
        <p:spPr>
          <a:xfrm>
            <a:off x="-3" y="5828766"/>
            <a:ext cx="6858001" cy="321363"/>
          </a:xfrm>
          <a:prstGeom prst="roundRect">
            <a:avLst>
              <a:gd name="adj" fmla="val 0"/>
            </a:avLst>
          </a:prstGeom>
          <a:solidFill>
            <a:srgbClr val="0CBCBC"/>
          </a:solidFill>
          <a:ln>
            <a:solidFill>
              <a:srgbClr val="0CBCBC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ja-JP" altLang="en-US" sz="1200" b="1" dirty="0">
                <a:solidFill>
                  <a:schemeClr val="bg1"/>
                </a:solidFill>
              </a:rPr>
              <a:t>疲労は翌日に持ち越されることがあります</a:t>
            </a:r>
          </a:p>
        </p:txBody>
      </p:sp>
      <p:sp>
        <p:nvSpPr>
          <p:cNvPr id="125" name="テキスト ボックス 124">
            <a:extLst>
              <a:ext uri="{FF2B5EF4-FFF2-40B4-BE49-F238E27FC236}">
                <a16:creationId xmlns:a16="http://schemas.microsoft.com/office/drawing/2014/main" id="{15EB83F6-841B-D0E9-412F-4CBC601DFA90}"/>
              </a:ext>
            </a:extLst>
          </p:cNvPr>
          <p:cNvSpPr txBox="1"/>
          <p:nvPr/>
        </p:nvSpPr>
        <p:spPr>
          <a:xfrm>
            <a:off x="226352" y="7426780"/>
            <a:ext cx="2981667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solidFill>
                  <a:schemeClr val="accent1"/>
                </a:solidFill>
                <a:latin typeface="+mn-ea"/>
              </a:rPr>
              <a:t>■</a:t>
            </a:r>
            <a:r>
              <a:rPr lang="ja-JP" altLang="en-US" sz="1050" dirty="0">
                <a:latin typeface="+mn-ea"/>
              </a:rPr>
              <a:t>一晩睡眠をとればだいたい疲労は回復する</a:t>
            </a:r>
          </a:p>
        </p:txBody>
      </p:sp>
      <p:sp>
        <p:nvSpPr>
          <p:cNvPr id="126" name="テキスト ボックス 125">
            <a:extLst>
              <a:ext uri="{FF2B5EF4-FFF2-40B4-BE49-F238E27FC236}">
                <a16:creationId xmlns:a16="http://schemas.microsoft.com/office/drawing/2014/main" id="{63FC6715-B48C-EE65-F25B-4775D92C7E12}"/>
              </a:ext>
            </a:extLst>
          </p:cNvPr>
          <p:cNvSpPr txBox="1"/>
          <p:nvPr/>
        </p:nvSpPr>
        <p:spPr>
          <a:xfrm>
            <a:off x="3269872" y="7426780"/>
            <a:ext cx="3404551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■</a:t>
            </a:r>
            <a:r>
              <a:rPr lang="ja-JP" altLang="en-US" sz="1050" dirty="0">
                <a:latin typeface="+mn-ea"/>
              </a:rPr>
              <a:t>翌朝に前日の疲労を持ちこすことがときどきある</a:t>
            </a:r>
          </a:p>
        </p:txBody>
      </p:sp>
      <p:sp>
        <p:nvSpPr>
          <p:cNvPr id="127" name="テキスト ボックス 126">
            <a:extLst>
              <a:ext uri="{FF2B5EF4-FFF2-40B4-BE49-F238E27FC236}">
                <a16:creationId xmlns:a16="http://schemas.microsoft.com/office/drawing/2014/main" id="{26CDBDA2-5835-B1B9-6834-3B18BC6E9430}"/>
              </a:ext>
            </a:extLst>
          </p:cNvPr>
          <p:cNvSpPr txBox="1"/>
          <p:nvPr/>
        </p:nvSpPr>
        <p:spPr>
          <a:xfrm>
            <a:off x="226352" y="7646725"/>
            <a:ext cx="3202648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solidFill>
                  <a:srgbClr val="FF9933"/>
                </a:solidFill>
                <a:latin typeface="+mn-ea"/>
              </a:rPr>
              <a:t>■</a:t>
            </a:r>
            <a:r>
              <a:rPr lang="ja-JP" altLang="en-US" sz="1050" dirty="0">
                <a:latin typeface="+mn-ea"/>
              </a:rPr>
              <a:t>翌朝に前日の疲労を持ちこすことがよくある</a:t>
            </a:r>
          </a:p>
        </p:txBody>
      </p:sp>
      <p:sp>
        <p:nvSpPr>
          <p:cNvPr id="128" name="テキスト ボックス 127">
            <a:extLst>
              <a:ext uri="{FF2B5EF4-FFF2-40B4-BE49-F238E27FC236}">
                <a16:creationId xmlns:a16="http://schemas.microsoft.com/office/drawing/2014/main" id="{7CF11074-73A4-4B4D-A12B-D8048A4460B9}"/>
              </a:ext>
            </a:extLst>
          </p:cNvPr>
          <p:cNvSpPr txBox="1"/>
          <p:nvPr/>
        </p:nvSpPr>
        <p:spPr>
          <a:xfrm>
            <a:off x="3269872" y="7646725"/>
            <a:ext cx="3202648" cy="281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solidFill>
                  <a:srgbClr val="FF0000"/>
                </a:solidFill>
                <a:latin typeface="+mn-ea"/>
              </a:rPr>
              <a:t>■</a:t>
            </a:r>
            <a:r>
              <a:rPr lang="ja-JP" altLang="en-US" sz="1050" dirty="0">
                <a:latin typeface="+mn-ea"/>
              </a:rPr>
              <a:t>翌朝に前日の疲労をいつも持ちこしている</a:t>
            </a:r>
          </a:p>
        </p:txBody>
      </p:sp>
      <p:sp>
        <p:nvSpPr>
          <p:cNvPr id="130" name="テキスト ボックス 129">
            <a:extLst>
              <a:ext uri="{FF2B5EF4-FFF2-40B4-BE49-F238E27FC236}">
                <a16:creationId xmlns:a16="http://schemas.microsoft.com/office/drawing/2014/main" id="{EA455E98-B38F-42FF-72C8-28DC0E4069F8}"/>
              </a:ext>
            </a:extLst>
          </p:cNvPr>
          <p:cNvSpPr txBox="1"/>
          <p:nvPr/>
        </p:nvSpPr>
        <p:spPr>
          <a:xfrm>
            <a:off x="2117" y="6154795"/>
            <a:ext cx="6858001" cy="483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>
                <a:latin typeface="+mn-ea"/>
              </a:rPr>
              <a:t>　下記のグラフは、厚生労働省「労働者健康状況調査」をもとに、仕事の疲労が翌日に持ち越される傾向を示したものです。翌朝に疲労を持ち越すことがあると回答した人は、約</a:t>
            </a:r>
            <a:r>
              <a:rPr lang="en-US" altLang="ja-JP" sz="1050" dirty="0">
                <a:latin typeface="+mn-ea"/>
              </a:rPr>
              <a:t>6</a:t>
            </a:r>
            <a:r>
              <a:rPr lang="ja-JP" altLang="en-US" sz="1050" dirty="0">
                <a:latin typeface="+mn-ea"/>
              </a:rPr>
              <a:t>割にのぼります。</a:t>
            </a:r>
          </a:p>
        </p:txBody>
      </p:sp>
      <p:sp>
        <p:nvSpPr>
          <p:cNvPr id="2" name="四角形: 角を丸くする 1">
            <a:extLst>
              <a:ext uri="{FF2B5EF4-FFF2-40B4-BE49-F238E27FC236}">
                <a16:creationId xmlns:a16="http://schemas.microsoft.com/office/drawing/2014/main" id="{22B2901C-D876-2E90-24EE-542E4E1F0938}"/>
              </a:ext>
            </a:extLst>
          </p:cNvPr>
          <p:cNvSpPr/>
          <p:nvPr/>
        </p:nvSpPr>
        <p:spPr>
          <a:xfrm>
            <a:off x="57150" y="8800495"/>
            <a:ext cx="1608860" cy="730490"/>
          </a:xfrm>
          <a:prstGeom prst="roundRect">
            <a:avLst/>
          </a:prstGeom>
          <a:solidFill>
            <a:srgbClr val="FF7C80"/>
          </a:solidFill>
          <a:ln w="19050">
            <a:solidFill>
              <a:srgbClr val="FF7C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kumimoji="1" lang="ja-JP" altLang="en-US" sz="1050" b="1" dirty="0">
                <a:solidFill>
                  <a:schemeClr val="bg1"/>
                </a:solidFill>
              </a:rPr>
              <a:t>十分な休養をとる</a:t>
            </a:r>
            <a:br>
              <a:rPr kumimoji="1" lang="en-US" altLang="ja-JP" sz="1050" b="1" dirty="0">
                <a:solidFill>
                  <a:srgbClr val="FF0000"/>
                </a:solidFill>
              </a:rPr>
            </a:br>
            <a:r>
              <a:rPr kumimoji="1" lang="ja-JP" altLang="en-US" sz="1050" dirty="0">
                <a:solidFill>
                  <a:schemeClr val="tx1"/>
                </a:solidFill>
              </a:rPr>
              <a:t>体を回復させる時間を確保しましょう </a:t>
            </a:r>
          </a:p>
        </p:txBody>
      </p:sp>
      <p:sp>
        <p:nvSpPr>
          <p:cNvPr id="6" name="四角形: 角を丸くする 5">
            <a:extLst>
              <a:ext uri="{FF2B5EF4-FFF2-40B4-BE49-F238E27FC236}">
                <a16:creationId xmlns:a16="http://schemas.microsoft.com/office/drawing/2014/main" id="{41090D4B-04D1-8BBE-89DF-C629F4792625}"/>
              </a:ext>
            </a:extLst>
          </p:cNvPr>
          <p:cNvSpPr/>
          <p:nvPr/>
        </p:nvSpPr>
        <p:spPr>
          <a:xfrm>
            <a:off x="5188293" y="8792027"/>
            <a:ext cx="1608860" cy="730490"/>
          </a:xfrm>
          <a:prstGeom prst="roundRect">
            <a:avLst/>
          </a:prstGeom>
          <a:solidFill>
            <a:srgbClr val="FF7C80"/>
          </a:solidFill>
          <a:ln w="19050">
            <a:solidFill>
              <a:srgbClr val="FF7C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kumimoji="1" lang="ja-JP" altLang="en-US" sz="1050" b="1" dirty="0">
                <a:solidFill>
                  <a:schemeClr val="bg1"/>
                </a:solidFill>
              </a:rPr>
              <a:t>体調の変化に気づく  　</a:t>
            </a:r>
            <a:r>
              <a:rPr kumimoji="1" lang="ja-JP" altLang="en-US" sz="1050" dirty="0">
                <a:solidFill>
                  <a:schemeClr val="tx1"/>
                </a:solidFill>
              </a:rPr>
              <a:t>「いつもと違う」に</a:t>
            </a:r>
            <a:br>
              <a:rPr kumimoji="1" lang="en-US" altLang="ja-JP" sz="1050" dirty="0">
                <a:solidFill>
                  <a:schemeClr val="tx1"/>
                </a:solidFill>
              </a:rPr>
            </a:br>
            <a:r>
              <a:rPr kumimoji="1" lang="ja-JP" altLang="en-US" sz="1050" dirty="0">
                <a:solidFill>
                  <a:schemeClr val="tx1"/>
                </a:solidFill>
              </a:rPr>
              <a:t>気づくことが大切です</a:t>
            </a:r>
          </a:p>
        </p:txBody>
      </p:sp>
      <p:sp>
        <p:nvSpPr>
          <p:cNvPr id="7" name="四角形: 角を丸くする 6">
            <a:extLst>
              <a:ext uri="{FF2B5EF4-FFF2-40B4-BE49-F238E27FC236}">
                <a16:creationId xmlns:a16="http://schemas.microsoft.com/office/drawing/2014/main" id="{4DCE1D32-024E-DD01-66CA-403D5D49FAA6}"/>
              </a:ext>
            </a:extLst>
          </p:cNvPr>
          <p:cNvSpPr/>
          <p:nvPr/>
        </p:nvSpPr>
        <p:spPr>
          <a:xfrm>
            <a:off x="1767531" y="8800495"/>
            <a:ext cx="1608860" cy="730490"/>
          </a:xfrm>
          <a:prstGeom prst="roundRect">
            <a:avLst/>
          </a:prstGeom>
          <a:solidFill>
            <a:srgbClr val="FF7C80"/>
          </a:solidFill>
          <a:ln w="19050">
            <a:solidFill>
              <a:srgbClr val="FF7C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kumimoji="1" lang="ja-JP" altLang="en-US" sz="1050" b="1" dirty="0">
                <a:solidFill>
                  <a:schemeClr val="bg1"/>
                </a:solidFill>
              </a:rPr>
              <a:t>生活リズムを整える  　</a:t>
            </a:r>
            <a:br>
              <a:rPr kumimoji="1" lang="en-US" altLang="ja-JP" sz="1050" b="1" dirty="0"/>
            </a:br>
            <a:r>
              <a:rPr kumimoji="1" lang="ja-JP" altLang="en-US" sz="1050" dirty="0">
                <a:solidFill>
                  <a:schemeClr val="tx1"/>
                </a:solidFill>
              </a:rPr>
              <a:t>食事や睡眠の時間を</a:t>
            </a:r>
            <a:br>
              <a:rPr kumimoji="1" lang="en-US" altLang="ja-JP" sz="1050" dirty="0">
                <a:solidFill>
                  <a:schemeClr val="tx1"/>
                </a:solidFill>
              </a:rPr>
            </a:br>
            <a:r>
              <a:rPr kumimoji="1" lang="ja-JP" altLang="en-US" sz="1050" dirty="0">
                <a:solidFill>
                  <a:schemeClr val="tx1"/>
                </a:solidFill>
              </a:rPr>
              <a:t>一定に保ちましょう </a:t>
            </a:r>
          </a:p>
        </p:txBody>
      </p:sp>
      <p:sp>
        <p:nvSpPr>
          <p:cNvPr id="8" name="四角形: 角を丸くする 7">
            <a:extLst>
              <a:ext uri="{FF2B5EF4-FFF2-40B4-BE49-F238E27FC236}">
                <a16:creationId xmlns:a16="http://schemas.microsoft.com/office/drawing/2014/main" id="{94714983-861B-3E52-B7B3-809C50A2D909}"/>
              </a:ext>
            </a:extLst>
          </p:cNvPr>
          <p:cNvSpPr/>
          <p:nvPr/>
        </p:nvSpPr>
        <p:spPr>
          <a:xfrm>
            <a:off x="3477912" y="8800495"/>
            <a:ext cx="1608860" cy="730490"/>
          </a:xfrm>
          <a:prstGeom prst="roundRect">
            <a:avLst/>
          </a:prstGeom>
          <a:solidFill>
            <a:srgbClr val="FF7C80"/>
          </a:solidFill>
          <a:ln w="19050">
            <a:solidFill>
              <a:srgbClr val="FF7C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5000"/>
              </a:lnSpc>
            </a:pPr>
            <a:r>
              <a:rPr kumimoji="1" lang="ja-JP" altLang="en-US" sz="1050" b="1" dirty="0">
                <a:solidFill>
                  <a:schemeClr val="bg1"/>
                </a:solidFill>
              </a:rPr>
              <a:t>無理をしない  　</a:t>
            </a:r>
            <a:br>
              <a:rPr kumimoji="1" lang="en-US" altLang="ja-JP" sz="1050" b="1" dirty="0">
                <a:solidFill>
                  <a:schemeClr val="tx1"/>
                </a:solidFill>
              </a:rPr>
            </a:br>
            <a:r>
              <a:rPr kumimoji="1" lang="ja-JP" altLang="en-US" sz="1050" dirty="0">
                <a:solidFill>
                  <a:schemeClr val="tx1"/>
                </a:solidFill>
              </a:rPr>
              <a:t>疲れを感じたら早めに休みましょう </a:t>
            </a:r>
          </a:p>
        </p:txBody>
      </p:sp>
      <p:pic>
        <p:nvPicPr>
          <p:cNvPr id="15" name="図 14" descr="ケーキ, おもちゃ, 人形, テーブル が含まれている画像&#10;&#10;AI 生成コンテンツは誤りを含む可能性があります。">
            <a:extLst>
              <a:ext uri="{FF2B5EF4-FFF2-40B4-BE49-F238E27FC236}">
                <a16:creationId xmlns:a16="http://schemas.microsoft.com/office/drawing/2014/main" id="{933132B3-DEDE-05DB-E52A-B95182F707A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650" y="3457924"/>
            <a:ext cx="711773" cy="711773"/>
          </a:xfrm>
          <a:prstGeom prst="rect">
            <a:avLst/>
          </a:prstGeom>
        </p:spPr>
      </p:pic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3D68181C-2D32-E335-E121-DFCE02178D7C}"/>
              </a:ext>
            </a:extLst>
          </p:cNvPr>
          <p:cNvSpPr txBox="1"/>
          <p:nvPr/>
        </p:nvSpPr>
        <p:spPr>
          <a:xfrm>
            <a:off x="0" y="7866941"/>
            <a:ext cx="6858000" cy="4821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ja-JP" altLang="en-US" sz="1050" dirty="0"/>
              <a:t>　疲労の持ち越しが多い人ほど、うつ傾向や不安が強い傾向があるという調査結果もあります。  疲労の回復は、こころの健康を保つうえでも大切であり、日々のケアにつなげていくことが重要です。</a:t>
            </a:r>
          </a:p>
        </p:txBody>
      </p:sp>
      <p:sp>
        <p:nvSpPr>
          <p:cNvPr id="3" name="正方形/長方形 2">
            <a:extLst>
              <a:ext uri="{FF2B5EF4-FFF2-40B4-BE49-F238E27FC236}">
                <a16:creationId xmlns:a16="http://schemas.microsoft.com/office/drawing/2014/main" id="{EE1764AE-D6AA-50C5-9D0D-ADD254761D46}"/>
              </a:ext>
            </a:extLst>
          </p:cNvPr>
          <p:cNvSpPr/>
          <p:nvPr/>
        </p:nvSpPr>
        <p:spPr>
          <a:xfrm>
            <a:off x="2838449" y="6730022"/>
            <a:ext cx="3567113" cy="452672"/>
          </a:xfrm>
          <a:prstGeom prst="rect">
            <a:avLst/>
          </a:prstGeom>
          <a:noFill/>
          <a:ln w="19050">
            <a:solidFill>
              <a:srgbClr val="FF7C8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C8E0573A-02C2-7303-17D2-C758A5F48B27}"/>
              </a:ext>
            </a:extLst>
          </p:cNvPr>
          <p:cNvSpPr txBox="1"/>
          <p:nvPr/>
        </p:nvSpPr>
        <p:spPr>
          <a:xfrm>
            <a:off x="5221287" y="6548273"/>
            <a:ext cx="1743565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ja-JP" altLang="en-US" sz="800" b="1" dirty="0">
                <a:solidFill>
                  <a:srgbClr val="FF7C80"/>
                </a:solidFill>
                <a:latin typeface="+mn-ea"/>
              </a:rPr>
              <a:t>翌朝に疲労を持ちこす（約６割）</a:t>
            </a:r>
          </a:p>
        </p:txBody>
      </p:sp>
    </p:spTree>
    <p:extLst>
      <p:ext uri="{BB962C8B-B14F-4D97-AF65-F5344CB8AC3E}">
        <p14:creationId xmlns:p14="http://schemas.microsoft.com/office/powerpoint/2010/main" val="2222596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Arial"/>
        <a:ea typeface="游ゴシック Light"/>
        <a:cs typeface=""/>
      </a:majorFont>
      <a:minorFont>
        <a:latin typeface="Arial"/>
        <a:ea typeface="游ゴシック"/>
        <a:cs typeface="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c36686d-178b-4987-b4c2-0594c874d79b" xsi:nil="true"/>
    <lcf76f155ced4ddcb4097134ff3c332f xmlns="c9171d4c-648e-4181-9242-7ad044cc94f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7497C559F1EA614B9684F3037FABA00A" ma:contentTypeVersion="10" ma:contentTypeDescription="新しいドキュメントを作成します。" ma:contentTypeScope="" ma:versionID="97a363627cbbedce1b1857277fdd8ec6">
  <xsd:schema xmlns:xsd="http://www.w3.org/2001/XMLSchema" xmlns:xs="http://www.w3.org/2001/XMLSchema" xmlns:p="http://schemas.microsoft.com/office/2006/metadata/properties" xmlns:ns2="c9171d4c-648e-4181-9242-7ad044cc94ff" xmlns:ns3="ac36686d-178b-4987-b4c2-0594c874d79b" targetNamespace="http://schemas.microsoft.com/office/2006/metadata/properties" ma:root="true" ma:fieldsID="30034c32965b9c7027042fee98665365" ns2:_="" ns3:_="">
    <xsd:import namespace="c9171d4c-648e-4181-9242-7ad044cc94ff"/>
    <xsd:import namespace="ac36686d-178b-4987-b4c2-0594c874d7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171d4c-648e-4181-9242-7ad044cc94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画像タグ" ma:readOnly="false" ma:fieldId="{5cf76f15-5ced-4ddc-b409-7134ff3c332f}" ma:taxonomyMulti="true" ma:sspId="c0cdd9eb-9ba4-4802-ab87-d96174556be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36686d-178b-4987-b4c2-0594c874d79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d99c2a1-bce9-4c53-a24e-e95a54619008}" ma:internalName="TaxCatchAll" ma:showField="CatchAllData" ma:web="ac36686d-178b-4987-b4c2-0594c874d79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FDCE82-B2FF-4F1B-AEC7-857F53B614F5}">
  <ds:schemaRefs>
    <ds:schemaRef ds:uri="http://purl.org/dc/elements/1.1/"/>
    <ds:schemaRef ds:uri="http://schemas.microsoft.com/office/2006/metadata/properties"/>
    <ds:schemaRef ds:uri="ac36686d-178b-4987-b4c2-0594c874d79b"/>
    <ds:schemaRef ds:uri="http://purl.org/dc/terms/"/>
    <ds:schemaRef ds:uri="c9171d4c-648e-4181-9242-7ad044cc94ff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4488D8D1-2B51-45DE-93BF-1503B3AC9D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1EFFCD-8760-4B11-A2D3-B3DF670A4A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171d4c-648e-4181-9242-7ad044cc94ff"/>
    <ds:schemaRef ds:uri="ac36686d-178b-4987-b4c2-0594c874d7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9358</TotalTime>
  <Words>635</Words>
  <Application>Microsoft Office PowerPoint</Application>
  <PresentationFormat>A4 210 x 297 mm</PresentationFormat>
  <Paragraphs>31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Arial</vt:lpstr>
      <vt:lpstr>Segoe UI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USER022</dc:creator>
  <cp:lastModifiedBy>脇光寛(087)｜社会保険労務士法人サトー</cp:lastModifiedBy>
  <cp:revision>439</cp:revision>
  <cp:lastPrinted>2026-06-23T00:53:28Z</cp:lastPrinted>
  <dcterms:created xsi:type="dcterms:W3CDTF">2019-05-13T07:21:14Z</dcterms:created>
  <dcterms:modified xsi:type="dcterms:W3CDTF">2026-07-06T00:33:58Z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0x0101007497C559F1EA614B9684F3037FABA00A</vt:lpwstr>
  </property>
  <property fmtid="{D5CDD505-2E9C-101B-9397-08002B2CF9AE}" pid="3" name="MediaServiceImageTags">
    <vt:lpwstr/>
  </property>
</Properties>
</file>