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331" r:id="rId2"/>
  </p:sldIdLst>
  <p:sldSz cx="6858000" cy="9906000" type="A4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022" initials="U" lastIdx="1" clrIdx="0">
    <p:extLst>
      <p:ext uri="{19B8F6BF-5375-455C-9EA6-DF929625EA0E}">
        <p15:presenceInfo xmlns:p15="http://schemas.microsoft.com/office/powerpoint/2012/main" userId="USER022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9933"/>
    <a:srgbClr val="FFC000"/>
    <a:srgbClr val="0CBCBC"/>
    <a:srgbClr val="FFFF00"/>
    <a:srgbClr val="FF6600"/>
    <a:srgbClr val="66CCFF"/>
    <a:srgbClr val="FF5050"/>
    <a:srgbClr val="FF7C80"/>
    <a:srgbClr val="EDF1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E171933-4619-4E11-9A3F-F7608DF75F80}" styleName="中間スタイル 1 - アクセント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0A1B5D5-9B99-4C35-A422-299274C87663}" styleName="中間スタイル 1 - アクセント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8D230F3-CF80-4859-8CE7-A43EE81993B5}" styleName="淡色スタイル 1 - アクセント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6000" autoAdjust="0"/>
  </p:normalViewPr>
  <p:slideViewPr>
    <p:cSldViewPr snapToGrid="0">
      <p:cViewPr>
        <p:scale>
          <a:sx n="100" d="100"/>
          <a:sy n="100" d="100"/>
        </p:scale>
        <p:origin x="2670" y="-1260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脇光寛(087)｜社会保険労務士法人サトー" userId="a77e5b05-8cfc-496f-a563-fbbf03d5758f" providerId="ADAL" clId="{284BD738-A3D1-4B25-9C09-01E41A4C6462}"/>
    <pc:docChg chg="modSld">
      <pc:chgData name="脇光寛(087)｜社会保険労務士法人サトー" userId="a77e5b05-8cfc-496f-a563-fbbf03d5758f" providerId="ADAL" clId="{284BD738-A3D1-4B25-9C09-01E41A4C6462}" dt="2026-05-29T00:40:20.937" v="10" actId="20577"/>
      <pc:docMkLst>
        <pc:docMk/>
      </pc:docMkLst>
      <pc:sldChg chg="modSp mod">
        <pc:chgData name="脇光寛(087)｜社会保険労務士法人サトー" userId="a77e5b05-8cfc-496f-a563-fbbf03d5758f" providerId="ADAL" clId="{284BD738-A3D1-4B25-9C09-01E41A4C6462}" dt="2026-05-29T00:40:20.937" v="10" actId="20577"/>
        <pc:sldMkLst>
          <pc:docMk/>
          <pc:sldMk cId="2222596234" sldId="331"/>
        </pc:sldMkLst>
        <pc:spChg chg="mod">
          <ac:chgData name="脇光寛(087)｜社会保険労務士法人サトー" userId="a77e5b05-8cfc-496f-a563-fbbf03d5758f" providerId="ADAL" clId="{284BD738-A3D1-4B25-9C09-01E41A4C6462}" dt="2026-05-29T00:40:17.262" v="7" actId="20577"/>
          <ac:spMkLst>
            <pc:docMk/>
            <pc:sldMk cId="2222596234" sldId="331"/>
            <ac:spMk id="8" creationId="{4702C638-3929-FF14-0923-ACA93778633F}"/>
          </ac:spMkLst>
        </pc:spChg>
        <pc:spChg chg="mod">
          <ac:chgData name="脇光寛(087)｜社会保険労務士法人サトー" userId="a77e5b05-8cfc-496f-a563-fbbf03d5758f" providerId="ADAL" clId="{284BD738-A3D1-4B25-9C09-01E41A4C6462}" dt="2026-05-29T00:40:20.937" v="10" actId="20577"/>
          <ac:spMkLst>
            <pc:docMk/>
            <pc:sldMk cId="2222596234" sldId="331"/>
            <ac:spMk id="55" creationId="{53A36EA3-A912-4B28-A243-E4076BE880A6}"/>
          </ac:spMkLst>
        </pc:spChg>
        <pc:spChg chg="mod">
          <ac:chgData name="脇光寛(087)｜社会保険労務士法人サトー" userId="a77e5b05-8cfc-496f-a563-fbbf03d5758f" providerId="ADAL" clId="{284BD738-A3D1-4B25-9C09-01E41A4C6462}" dt="2026-05-29T00:40:13.442" v="2" actId="20577"/>
          <ac:spMkLst>
            <pc:docMk/>
            <pc:sldMk cId="2222596234" sldId="331"/>
            <ac:spMk id="60" creationId="{FB22DBE2-4B25-796C-E94F-601AC5F26A7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8529D-D435-4F4C-AFF0-F6718E4B15C7}" type="datetimeFigureOut">
              <a:rPr kumimoji="1" lang="ja-JP" altLang="en-US" smtClean="0"/>
              <a:t>2026/6/2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1233488"/>
            <a:ext cx="230346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942D60-BB17-496B-8C24-3F2395A4AE8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59630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42D60-BB17-496B-8C24-3F2395A4AE8C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156806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D9F92-753F-4153-A3F9-EA84EEEFA7DC}" type="datetime1">
              <a:rPr kumimoji="1" lang="ja-JP" altLang="en-US" smtClean="0"/>
              <a:t>2026/6/2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84826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6FF3-1019-4B31-903F-BF6855CC803F}" type="datetime1">
              <a:rPr kumimoji="1" lang="ja-JP" altLang="en-US" smtClean="0"/>
              <a:t>2026/6/2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1487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68C28-388F-4713-A4D5-28129BB3356D}" type="datetime1">
              <a:rPr kumimoji="1" lang="ja-JP" altLang="en-US" smtClean="0"/>
              <a:t>2026/6/2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84992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80EC-BEE1-40B8-96FF-7DBBB5EC03DD}" type="datetime1">
              <a:rPr kumimoji="1" lang="ja-JP" altLang="en-US" smtClean="0"/>
              <a:t>2026/6/2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06272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7C36D-CB1E-4D23-B226-C3D77A5F86AD}" type="datetime1">
              <a:rPr kumimoji="1" lang="ja-JP" altLang="en-US" smtClean="0"/>
              <a:t>2026/6/2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98593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3386E-5C64-4B62-92BB-75453D559948}" type="datetime1">
              <a:rPr kumimoji="1" lang="ja-JP" altLang="en-US" smtClean="0"/>
              <a:t>2026/6/2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98383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5836D-D117-4CBA-A904-3C55402B67BB}" type="datetime1">
              <a:rPr kumimoji="1" lang="ja-JP" altLang="en-US" smtClean="0"/>
              <a:t>2026/6/2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57437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7D03A-EDC3-44F8-BA81-B8D80DC0F88B}" type="datetime1">
              <a:rPr kumimoji="1" lang="ja-JP" altLang="en-US" smtClean="0"/>
              <a:t>2026/6/2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43130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544CE-63CD-4F4D-8EEF-2B396FF20300}" type="datetime1">
              <a:rPr kumimoji="1" lang="ja-JP" altLang="en-US" smtClean="0"/>
              <a:t>2026/6/2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55391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6DC80-70AA-4A4C-A6C6-E1058AA6DDE8}" type="datetime1">
              <a:rPr kumimoji="1" lang="ja-JP" altLang="en-US" smtClean="0"/>
              <a:t>2026/6/2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21215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04C41-5E50-4AD9-98B1-70311C8E653B}" type="datetime1">
              <a:rPr kumimoji="1" lang="ja-JP" altLang="en-US" smtClean="0"/>
              <a:t>2026/6/2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78613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FAC33-9443-470A-B5C4-A24CCAA81C80}" type="datetime1">
              <a:rPr kumimoji="1" lang="ja-JP" altLang="en-US" smtClean="0"/>
              <a:t>2026/6/2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23136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s://www.mhlw.go.jp/seisakunitsuite/bunya/kenkou_iryou/kenkou/nettyuu/nettyuu_taisaku/happen.html" TargetMode="Externa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正方形/長方形 219">
            <a:extLst>
              <a:ext uri="{FF2B5EF4-FFF2-40B4-BE49-F238E27FC236}">
                <a16:creationId xmlns:a16="http://schemas.microsoft.com/office/drawing/2014/main" id="{F6ECEFBC-1412-A1C8-25EE-D90E017B81DD}"/>
              </a:ext>
            </a:extLst>
          </p:cNvPr>
          <p:cNvSpPr/>
          <p:nvPr/>
        </p:nvSpPr>
        <p:spPr>
          <a:xfrm>
            <a:off x="3185403" y="3864787"/>
            <a:ext cx="3600079" cy="581575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5000"/>
              </a:lnSpc>
            </a:pPr>
            <a:r>
              <a:rPr lang="ja-JP" altLang="en-US" sz="1050" b="1" dirty="0">
                <a:solidFill>
                  <a:schemeClr val="bg1"/>
                </a:solidFill>
              </a:rPr>
              <a:t>す</a:t>
            </a:r>
            <a:endParaRPr lang="en-US" altLang="ja-JP" sz="1050" b="1" dirty="0">
              <a:solidFill>
                <a:schemeClr val="bg1"/>
              </a:solidFill>
            </a:endParaRPr>
          </a:p>
        </p:txBody>
      </p:sp>
      <p:sp>
        <p:nvSpPr>
          <p:cNvPr id="55" name="正方形/長方形 54">
            <a:extLst>
              <a:ext uri="{FF2B5EF4-FFF2-40B4-BE49-F238E27FC236}">
                <a16:creationId xmlns:a16="http://schemas.microsoft.com/office/drawing/2014/main" id="{53A36EA3-A912-4B28-A243-E4076BE880A6}"/>
              </a:ext>
            </a:extLst>
          </p:cNvPr>
          <p:cNvSpPr/>
          <p:nvPr/>
        </p:nvSpPr>
        <p:spPr>
          <a:xfrm>
            <a:off x="1754884" y="463713"/>
            <a:ext cx="5103115" cy="635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t">
              <a:buNone/>
            </a:pPr>
            <a:r>
              <a:rPr lang="ja-JP" altLang="en-US" b="1" dirty="0">
                <a:solidFill>
                  <a:schemeClr val="bg1"/>
                </a:solidFill>
                <a:latin typeface="Segoe UI" panose="020B0502040204020203" pitchFamily="34" charset="0"/>
              </a:rPr>
              <a:t>熱中症対策 ～６月から始める早めの対応～</a:t>
            </a:r>
            <a:endParaRPr lang="en-US" altLang="ja-JP" b="1" dirty="0">
              <a:solidFill>
                <a:schemeClr val="bg1"/>
              </a:solidFill>
              <a:latin typeface="Segoe UI" panose="020B0502040204020203" pitchFamily="34" charset="0"/>
            </a:endParaRPr>
          </a:p>
        </p:txBody>
      </p:sp>
      <p:sp>
        <p:nvSpPr>
          <p:cNvPr id="59" name="テキスト ボックス 58">
            <a:extLst>
              <a:ext uri="{FF2B5EF4-FFF2-40B4-BE49-F238E27FC236}">
                <a16:creationId xmlns:a16="http://schemas.microsoft.com/office/drawing/2014/main" id="{C55C0CD9-88BE-4A9D-A306-F1FD944DDEEE}"/>
              </a:ext>
            </a:extLst>
          </p:cNvPr>
          <p:cNvSpPr txBox="1"/>
          <p:nvPr/>
        </p:nvSpPr>
        <p:spPr>
          <a:xfrm>
            <a:off x="3905347" y="68634"/>
            <a:ext cx="29667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ja-JP" sz="1600" b="1" dirty="0">
                <a:latin typeface="Arial" panose="020B0604020202020204" pitchFamily="34" charset="0"/>
                <a:cs typeface="Arial" panose="020B0604020202020204" pitchFamily="34" charset="0"/>
              </a:rPr>
              <a:t>2026</a:t>
            </a:r>
            <a:r>
              <a:rPr kumimoji="1" lang="ja-JP" alt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年</a:t>
            </a:r>
            <a:r>
              <a:rPr kumimoji="1" lang="en-US" altLang="ja-JP" sz="1600" b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kumimoji="1" lang="ja-JP" alt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月</a:t>
            </a:r>
            <a:endParaRPr kumimoji="1" lang="en-US" altLang="ja-JP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正方形/長方形 63">
            <a:extLst>
              <a:ext uri="{FF2B5EF4-FFF2-40B4-BE49-F238E27FC236}">
                <a16:creationId xmlns:a16="http://schemas.microsoft.com/office/drawing/2014/main" id="{CD50C3AE-0CCA-4CCF-A0F2-D88467A227F1}"/>
              </a:ext>
            </a:extLst>
          </p:cNvPr>
          <p:cNvSpPr/>
          <p:nvPr/>
        </p:nvSpPr>
        <p:spPr>
          <a:xfrm>
            <a:off x="0" y="431572"/>
            <a:ext cx="1754884" cy="69954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r>
              <a:rPr kumimoji="1" lang="ja-JP" altLang="en-US" sz="2400" b="1" dirty="0">
                <a:solidFill>
                  <a:schemeClr val="tx1"/>
                </a:solidFill>
              </a:rPr>
              <a:t>健康情報</a:t>
            </a:r>
            <a:endParaRPr kumimoji="1" lang="en-US" altLang="ja-JP" sz="2400" b="1" dirty="0">
              <a:solidFill>
                <a:schemeClr val="tx1"/>
              </a:solidFill>
            </a:endParaRPr>
          </a:p>
        </p:txBody>
      </p:sp>
      <p:sp>
        <p:nvSpPr>
          <p:cNvPr id="61" name="テキスト ボックス 60">
            <a:extLst>
              <a:ext uri="{FF2B5EF4-FFF2-40B4-BE49-F238E27FC236}">
                <a16:creationId xmlns:a16="http://schemas.microsoft.com/office/drawing/2014/main" id="{C5DBDED1-183F-8EDD-57BE-78A8F8920229}"/>
              </a:ext>
            </a:extLst>
          </p:cNvPr>
          <p:cNvSpPr txBox="1"/>
          <p:nvPr/>
        </p:nvSpPr>
        <p:spPr>
          <a:xfrm>
            <a:off x="127972" y="9680544"/>
            <a:ext cx="6601081" cy="225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700" dirty="0">
                <a:latin typeface="+mn-ea"/>
              </a:rPr>
              <a:t>厚生労働省「熱中症が起こる仕組み」</a:t>
            </a:r>
            <a:r>
              <a:rPr lang="en-US" altLang="ja-JP" sz="700" dirty="0">
                <a:latin typeface="+mn-ea"/>
                <a:hlinkClick r:id="rId3"/>
              </a:rPr>
              <a:t>https://www.mhlw.go.jp/seisakunitsuite/bunya/kenkou_iryou/kenkou/nettyuu/nettyuu_taisaku/happen.html</a:t>
            </a:r>
            <a:endParaRPr lang="en-US" altLang="ja-JP" sz="700" dirty="0">
              <a:latin typeface="+mn-ea"/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4702C638-3929-FF14-0923-ACA93778633F}"/>
              </a:ext>
            </a:extLst>
          </p:cNvPr>
          <p:cNvSpPr txBox="1"/>
          <p:nvPr/>
        </p:nvSpPr>
        <p:spPr>
          <a:xfrm>
            <a:off x="21273" y="1420633"/>
            <a:ext cx="3786610" cy="10897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dirty="0">
                <a:latin typeface="+mn-ea"/>
              </a:rPr>
              <a:t>６月は、気温や湿度が急に上がり始める一方で、身体がまだ暑さに慣れていない時期です。熱中症による死傷者数も、</a:t>
            </a:r>
            <a:r>
              <a:rPr lang="en-US" altLang="ja-JP" sz="1050" dirty="0">
                <a:latin typeface="+mn-ea"/>
              </a:rPr>
              <a:t>6</a:t>
            </a:r>
            <a:r>
              <a:rPr lang="ja-JP" altLang="en-US" sz="1050" dirty="0">
                <a:latin typeface="+mn-ea"/>
              </a:rPr>
              <a:t>月から大きく増加する傾向があります。熱中症は、正しい知識と対策によって防ぐことができますが、初期対応が遅れると重症化するリスクがあります。</a:t>
            </a:r>
          </a:p>
        </p:txBody>
      </p:sp>
      <p:graphicFrame>
        <p:nvGraphicFramePr>
          <p:cNvPr id="32" name="表 31">
            <a:extLst>
              <a:ext uri="{FF2B5EF4-FFF2-40B4-BE49-F238E27FC236}">
                <a16:creationId xmlns:a16="http://schemas.microsoft.com/office/drawing/2014/main" id="{DFBA77FB-6C8A-562F-DF6D-BE379EC7EB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496228"/>
              </p:ext>
            </p:extLst>
          </p:nvPr>
        </p:nvGraphicFramePr>
        <p:xfrm>
          <a:off x="124522" y="4281401"/>
          <a:ext cx="2953356" cy="2037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2157">
                  <a:extLst>
                    <a:ext uri="{9D8B030D-6E8A-4147-A177-3AD203B41FA5}">
                      <a16:colId xmlns:a16="http://schemas.microsoft.com/office/drawing/2014/main" val="1557099703"/>
                    </a:ext>
                  </a:extLst>
                </a:gridCol>
                <a:gridCol w="1711199">
                  <a:extLst>
                    <a:ext uri="{9D8B030D-6E8A-4147-A177-3AD203B41FA5}">
                      <a16:colId xmlns:a16="http://schemas.microsoft.com/office/drawing/2014/main" val="2356950316"/>
                    </a:ext>
                  </a:extLst>
                </a:gridCol>
              </a:tblGrid>
              <a:tr h="435007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</a:pPr>
                      <a:r>
                        <a:rPr kumimoji="1" lang="en-US" altLang="ja-JP" sz="1050" b="1" dirty="0">
                          <a:solidFill>
                            <a:srgbClr val="00B0F0"/>
                          </a:solidFill>
                          <a:latin typeface="+mn-ea"/>
                          <a:ea typeface="+mn-ea"/>
                        </a:rPr>
                        <a:t>Ⅰ</a:t>
                      </a:r>
                      <a:r>
                        <a:rPr kumimoji="1" lang="ja-JP" altLang="en-US" sz="1050" b="1" dirty="0">
                          <a:solidFill>
                            <a:srgbClr val="00B0F0"/>
                          </a:solidFill>
                          <a:latin typeface="+mn-ea"/>
                          <a:ea typeface="+mn-ea"/>
                        </a:rPr>
                        <a:t>度（軽度）</a:t>
                      </a:r>
                      <a:br>
                        <a:rPr kumimoji="1" lang="ja-JP" altLang="en-US" sz="105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</a:br>
                      <a:r>
                        <a:rPr kumimoji="1" lang="ja-JP" altLang="en-US" sz="105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応急処置と</a:t>
                      </a:r>
                      <a:br>
                        <a:rPr kumimoji="1" lang="en-US" altLang="ja-JP" sz="105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</a:br>
                      <a:r>
                        <a:rPr kumimoji="1" lang="ja-JP" altLang="en-US" sz="105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見守り　　　　　　　　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</a:pPr>
                      <a:r>
                        <a:rPr kumimoji="1" lang="ja-JP" altLang="en-US" sz="105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めまい、立ちくらみ、生あくび、大量の発汗、筋肉痛、筋肉の硬直（こむら返り）</a:t>
                      </a:r>
                      <a:endParaRPr lang="en-US" altLang="ja-JP" sz="1050" b="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3718747"/>
                  </a:ext>
                </a:extLst>
              </a:tr>
              <a:tr h="43500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050" b="1" dirty="0">
                          <a:solidFill>
                            <a:srgbClr val="FF9933"/>
                          </a:solidFill>
                          <a:latin typeface="+mn-ea"/>
                          <a:ea typeface="+mn-ea"/>
                        </a:rPr>
                        <a:t>Ⅱ</a:t>
                      </a:r>
                      <a:r>
                        <a:rPr kumimoji="1" lang="ja-JP" altLang="en-US" sz="1050" b="1" dirty="0">
                          <a:solidFill>
                            <a:srgbClr val="FF9933"/>
                          </a:solidFill>
                          <a:latin typeface="+mn-ea"/>
                          <a:ea typeface="+mn-ea"/>
                        </a:rPr>
                        <a:t>度（中等症）</a:t>
                      </a:r>
                      <a:br>
                        <a:rPr kumimoji="1" lang="ja-JP" altLang="en-US" sz="105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</a:br>
                      <a:r>
                        <a:rPr kumimoji="1" lang="ja-JP" altLang="en-US" sz="105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医療機関へ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</a:pPr>
                      <a:r>
                        <a:rPr kumimoji="1" lang="ja-JP" altLang="en-US" sz="105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頭痛、嘔吐、倦怠感、虚脱感、集中力や判断力の低下</a:t>
                      </a:r>
                      <a:endParaRPr lang="en-US" altLang="ja-JP" sz="105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5120417"/>
                  </a:ext>
                </a:extLst>
              </a:tr>
              <a:tr h="43500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Ⅲ</a:t>
                      </a:r>
                      <a:r>
                        <a:rPr kumimoji="1" lang="zh-TW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度（重症）</a:t>
                      </a:r>
                      <a:br>
                        <a:rPr kumimoji="1" lang="zh-TW" altLang="en-US" sz="105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</a:br>
                      <a:r>
                        <a:rPr kumimoji="1" lang="zh-TW" altLang="en-US" sz="105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入院加療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</a:pPr>
                      <a:r>
                        <a:rPr kumimoji="1" lang="ja-JP" altLang="en-US" sz="105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意識障害、けいれん、歩行困難、体が非常に熱い</a:t>
                      </a:r>
                      <a:endParaRPr lang="en-US" altLang="ja-JP" sz="1050" b="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0522602"/>
                  </a:ext>
                </a:extLst>
              </a:tr>
            </a:tbl>
          </a:graphicData>
        </a:graphic>
      </p:graphicFrame>
      <p:sp>
        <p:nvSpPr>
          <p:cNvPr id="42" name="正方形/長方形 41">
            <a:extLst>
              <a:ext uri="{FF2B5EF4-FFF2-40B4-BE49-F238E27FC236}">
                <a16:creationId xmlns:a16="http://schemas.microsoft.com/office/drawing/2014/main" id="{71689FCC-FC15-D4AB-02BB-3A25BE238749}"/>
              </a:ext>
            </a:extLst>
          </p:cNvPr>
          <p:cNvSpPr/>
          <p:nvPr/>
        </p:nvSpPr>
        <p:spPr>
          <a:xfrm>
            <a:off x="3295364" y="4316835"/>
            <a:ext cx="1524356" cy="353287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050" b="1" dirty="0">
                <a:solidFill>
                  <a:schemeClr val="bg1"/>
                </a:solidFill>
              </a:rPr>
              <a:t>熱中症を疑う症状は</a:t>
            </a:r>
            <a:br>
              <a:rPr lang="en-US" altLang="ja-JP" sz="1050" b="1" dirty="0">
                <a:solidFill>
                  <a:schemeClr val="bg1"/>
                </a:solidFill>
              </a:rPr>
            </a:br>
            <a:r>
              <a:rPr lang="ja-JP" altLang="en-US" sz="1050" b="1" dirty="0">
                <a:solidFill>
                  <a:schemeClr val="bg1"/>
                </a:solidFill>
              </a:rPr>
              <a:t>ありますか？</a:t>
            </a:r>
            <a:endParaRPr lang="en-US" altLang="ja-JP" sz="1050" b="1" dirty="0">
              <a:solidFill>
                <a:schemeClr val="bg1"/>
              </a:solidFill>
            </a:endParaRPr>
          </a:p>
        </p:txBody>
      </p:sp>
      <p:pic>
        <p:nvPicPr>
          <p:cNvPr id="69" name="図 68" descr="アイコン&#10;&#10;AI 生成コンテンツは誤りを含む可能性があります。">
            <a:extLst>
              <a:ext uri="{FF2B5EF4-FFF2-40B4-BE49-F238E27FC236}">
                <a16:creationId xmlns:a16="http://schemas.microsoft.com/office/drawing/2014/main" id="{165C6728-820E-9D0A-C3F6-D42E720D66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348" y="4278744"/>
            <a:ext cx="992958" cy="631668"/>
          </a:xfrm>
          <a:prstGeom prst="rect">
            <a:avLst/>
          </a:prstGeom>
        </p:spPr>
      </p:pic>
      <p:sp>
        <p:nvSpPr>
          <p:cNvPr id="33" name="テキスト ボックス 32">
            <a:extLst>
              <a:ext uri="{FF2B5EF4-FFF2-40B4-BE49-F238E27FC236}">
                <a16:creationId xmlns:a16="http://schemas.microsoft.com/office/drawing/2014/main" id="{DA491280-982C-3765-8E6C-6BBEBFA28BFF}"/>
              </a:ext>
            </a:extLst>
          </p:cNvPr>
          <p:cNvSpPr txBox="1"/>
          <p:nvPr/>
        </p:nvSpPr>
        <p:spPr>
          <a:xfrm>
            <a:off x="1" y="6758345"/>
            <a:ext cx="3087830" cy="684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dirty="0"/>
              <a:t>●のどが渇く前に水分補給●空調・送風の活用　</a:t>
            </a:r>
            <a:br>
              <a:rPr lang="en-US" altLang="ja-JP" sz="1050" dirty="0"/>
            </a:br>
            <a:r>
              <a:rPr lang="ja-JP" altLang="en-US" sz="1050" dirty="0"/>
              <a:t>●汗をかいたら塩分補給●こまめな休憩の確保</a:t>
            </a:r>
            <a:br>
              <a:rPr lang="en-US" altLang="ja-JP" sz="1050" dirty="0"/>
            </a:br>
            <a:r>
              <a:rPr lang="ja-JP" altLang="en-US" sz="1050" dirty="0"/>
              <a:t>●睡眠など体調管理の徹底</a:t>
            </a:r>
          </a:p>
        </p:txBody>
      </p:sp>
      <p:sp>
        <p:nvSpPr>
          <p:cNvPr id="34" name="四角形: 角を丸くする 33">
            <a:extLst>
              <a:ext uri="{FF2B5EF4-FFF2-40B4-BE49-F238E27FC236}">
                <a16:creationId xmlns:a16="http://schemas.microsoft.com/office/drawing/2014/main" id="{F9F734B3-195A-0493-CBEF-29844E9C6243}"/>
              </a:ext>
            </a:extLst>
          </p:cNvPr>
          <p:cNvSpPr/>
          <p:nvPr/>
        </p:nvSpPr>
        <p:spPr>
          <a:xfrm>
            <a:off x="104296" y="2510355"/>
            <a:ext cx="2985486" cy="321363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br>
              <a:rPr lang="en-US" altLang="ja-JP" sz="1200" b="1" dirty="0">
                <a:solidFill>
                  <a:schemeClr val="tx1"/>
                </a:solidFill>
              </a:rPr>
            </a:br>
            <a:endParaRPr lang="en-US" altLang="ja-JP" sz="1200" b="1" dirty="0">
              <a:solidFill>
                <a:schemeClr val="tx1"/>
              </a:solidFill>
            </a:endParaRPr>
          </a:p>
        </p:txBody>
      </p:sp>
      <p:sp>
        <p:nvSpPr>
          <p:cNvPr id="50" name="テキスト ボックス 49">
            <a:extLst>
              <a:ext uri="{FF2B5EF4-FFF2-40B4-BE49-F238E27FC236}">
                <a16:creationId xmlns:a16="http://schemas.microsoft.com/office/drawing/2014/main" id="{3C79D8BF-5DAC-9749-2E1E-CACCF4E7D377}"/>
              </a:ext>
            </a:extLst>
          </p:cNvPr>
          <p:cNvSpPr txBox="1"/>
          <p:nvPr/>
        </p:nvSpPr>
        <p:spPr>
          <a:xfrm>
            <a:off x="0" y="7780262"/>
            <a:ext cx="3195766" cy="10877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ja-JP" sz="1050" dirty="0"/>
              <a:t>WBGT</a:t>
            </a:r>
            <a:r>
              <a:rPr lang="ja-JP" altLang="en-US" sz="1050" dirty="0"/>
              <a:t>（湿球黒球温度）という言葉を聞いたことがありますか？</a:t>
            </a:r>
            <a:br>
              <a:rPr lang="en-US" altLang="ja-JP" sz="1050" dirty="0"/>
            </a:br>
            <a:r>
              <a:rPr lang="ja-JP" altLang="en-US" sz="1050" dirty="0"/>
              <a:t>暑さの危険度を示す指標です（熱中症のなりやすさの目安）。天気予報やアプリで確認できます。</a:t>
            </a:r>
            <a:r>
              <a:rPr lang="en-US" altLang="ja-JP" sz="1050" b="1" dirty="0"/>
              <a:t> WBGT</a:t>
            </a:r>
            <a:r>
              <a:rPr lang="ja-JP" altLang="en-US" sz="1050" b="1" dirty="0"/>
              <a:t>を目安に無理のない作業を心がけましょう。</a:t>
            </a:r>
            <a:endParaRPr lang="en-US" altLang="ja-JP" sz="1050" dirty="0"/>
          </a:p>
        </p:txBody>
      </p:sp>
      <p:pic>
        <p:nvPicPr>
          <p:cNvPr id="30" name="図 29" descr="グラフ&#10;&#10;AI 生成コンテンツは誤りを含む可能性があります。">
            <a:extLst>
              <a:ext uri="{FF2B5EF4-FFF2-40B4-BE49-F238E27FC236}">
                <a16:creationId xmlns:a16="http://schemas.microsoft.com/office/drawing/2014/main" id="{6A3B8156-A720-C020-4BB9-F15F664A86A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4" r="2304"/>
          <a:stretch>
            <a:fillRect/>
          </a:stretch>
        </p:blipFill>
        <p:spPr>
          <a:xfrm>
            <a:off x="3807883" y="1379681"/>
            <a:ext cx="2958866" cy="2394772"/>
          </a:xfrm>
          <a:prstGeom prst="rect">
            <a:avLst/>
          </a:prstGeom>
        </p:spPr>
      </p:pic>
      <p:sp>
        <p:nvSpPr>
          <p:cNvPr id="31" name="テキスト ボックス 30">
            <a:extLst>
              <a:ext uri="{FF2B5EF4-FFF2-40B4-BE49-F238E27FC236}">
                <a16:creationId xmlns:a16="http://schemas.microsoft.com/office/drawing/2014/main" id="{72CD28F9-3F12-E985-1F7A-320B0971902F}"/>
              </a:ext>
            </a:extLst>
          </p:cNvPr>
          <p:cNvSpPr txBox="1"/>
          <p:nvPr/>
        </p:nvSpPr>
        <p:spPr>
          <a:xfrm>
            <a:off x="4046550" y="1128029"/>
            <a:ext cx="2682503" cy="281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b="1" dirty="0">
                <a:latin typeface="+mn-ea"/>
              </a:rPr>
              <a:t>熱中症による月別死傷者数（令和７年）</a:t>
            </a:r>
          </a:p>
        </p:txBody>
      </p:sp>
      <p:sp>
        <p:nvSpPr>
          <p:cNvPr id="56" name="楕円 55">
            <a:extLst>
              <a:ext uri="{FF2B5EF4-FFF2-40B4-BE49-F238E27FC236}">
                <a16:creationId xmlns:a16="http://schemas.microsoft.com/office/drawing/2014/main" id="{87EE7D84-61BE-69A4-34D5-44FC80E3E1A5}"/>
              </a:ext>
            </a:extLst>
          </p:cNvPr>
          <p:cNvSpPr/>
          <p:nvPr/>
        </p:nvSpPr>
        <p:spPr>
          <a:xfrm>
            <a:off x="4858395" y="3348093"/>
            <a:ext cx="232717" cy="232717"/>
          </a:xfrm>
          <a:prstGeom prst="ellipse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7" name="矢印: 右 56">
            <a:extLst>
              <a:ext uri="{FF2B5EF4-FFF2-40B4-BE49-F238E27FC236}">
                <a16:creationId xmlns:a16="http://schemas.microsoft.com/office/drawing/2014/main" id="{58F353B7-9254-B743-27AE-1CDE7ACC5645}"/>
              </a:ext>
            </a:extLst>
          </p:cNvPr>
          <p:cNvSpPr/>
          <p:nvPr/>
        </p:nvSpPr>
        <p:spPr>
          <a:xfrm rot="18286122">
            <a:off x="4523221" y="2824329"/>
            <a:ext cx="353803" cy="139731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0" name="テキスト ボックス 59">
            <a:extLst>
              <a:ext uri="{FF2B5EF4-FFF2-40B4-BE49-F238E27FC236}">
                <a16:creationId xmlns:a16="http://schemas.microsoft.com/office/drawing/2014/main" id="{FB22DBE2-4B25-796C-E94F-601AC5F26A71}"/>
              </a:ext>
            </a:extLst>
          </p:cNvPr>
          <p:cNvSpPr txBox="1"/>
          <p:nvPr/>
        </p:nvSpPr>
        <p:spPr>
          <a:xfrm>
            <a:off x="0" y="1181759"/>
            <a:ext cx="342519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1200" b="1" dirty="0">
                <a:solidFill>
                  <a:srgbClr val="FF0000"/>
                </a:solidFill>
              </a:rPr>
              <a:t>６月から増加する熱中症に注意</a:t>
            </a:r>
          </a:p>
        </p:txBody>
      </p:sp>
      <p:sp>
        <p:nvSpPr>
          <p:cNvPr id="62" name="テキスト ボックス 61">
            <a:extLst>
              <a:ext uri="{FF2B5EF4-FFF2-40B4-BE49-F238E27FC236}">
                <a16:creationId xmlns:a16="http://schemas.microsoft.com/office/drawing/2014/main" id="{BA8D06BF-D4EF-56BE-0565-939BEB219B7D}"/>
              </a:ext>
            </a:extLst>
          </p:cNvPr>
          <p:cNvSpPr txBox="1"/>
          <p:nvPr/>
        </p:nvSpPr>
        <p:spPr>
          <a:xfrm>
            <a:off x="659646" y="2531126"/>
            <a:ext cx="1874787" cy="2798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b="1" dirty="0">
                <a:solidFill>
                  <a:schemeClr val="bg1"/>
                </a:solidFill>
              </a:rPr>
              <a:t>見逃しやすい初期サイン</a:t>
            </a:r>
          </a:p>
        </p:txBody>
      </p:sp>
      <p:sp>
        <p:nvSpPr>
          <p:cNvPr id="74" name="テキスト ボックス 73">
            <a:extLst>
              <a:ext uri="{FF2B5EF4-FFF2-40B4-BE49-F238E27FC236}">
                <a16:creationId xmlns:a16="http://schemas.microsoft.com/office/drawing/2014/main" id="{87B215DF-BF12-31A3-E84F-33A6C59FC1B8}"/>
              </a:ext>
            </a:extLst>
          </p:cNvPr>
          <p:cNvSpPr txBox="1"/>
          <p:nvPr/>
        </p:nvSpPr>
        <p:spPr>
          <a:xfrm>
            <a:off x="90849" y="2790020"/>
            <a:ext cx="2998934" cy="684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dirty="0"/>
              <a:t>・返事が遅い　　　　</a:t>
            </a:r>
            <a:r>
              <a:rPr lang="ja-JP" altLang="en-US" sz="1050" b="1" dirty="0"/>
              <a:t>・</a:t>
            </a:r>
            <a:r>
              <a:rPr lang="ja-JP" altLang="en-US" sz="1050" dirty="0"/>
              <a:t>ぼーっとしている　　　　</a:t>
            </a:r>
            <a:endParaRPr lang="ja-JP" altLang="en-US" sz="1050" b="1" dirty="0"/>
          </a:p>
          <a:p>
            <a:pPr>
              <a:lnSpc>
                <a:spcPct val="125000"/>
              </a:lnSpc>
            </a:pPr>
            <a:r>
              <a:rPr lang="ja-JP" altLang="en-US" sz="1050" b="1" dirty="0"/>
              <a:t>・</a:t>
            </a:r>
            <a:r>
              <a:rPr lang="ja-JP" altLang="en-US" sz="1050" dirty="0"/>
              <a:t>動きが鈍い　　　　</a:t>
            </a:r>
            <a:r>
              <a:rPr lang="ja-JP" altLang="en-US" sz="1050" b="1" dirty="0"/>
              <a:t>・</a:t>
            </a:r>
            <a:r>
              <a:rPr lang="ja-JP" altLang="en-US" sz="1050" dirty="0"/>
              <a:t>いつもと様子が違う　　　　　</a:t>
            </a:r>
            <a:endParaRPr lang="ja-JP" altLang="en-US" sz="1050" b="1" dirty="0"/>
          </a:p>
          <a:p>
            <a:pPr>
              <a:lnSpc>
                <a:spcPct val="125000"/>
              </a:lnSpc>
            </a:pPr>
            <a:r>
              <a:rPr lang="ja-JP" altLang="en-US" sz="1050" dirty="0"/>
              <a:t>・汗のかき方が異常（多い／出ない）</a:t>
            </a:r>
            <a:endParaRPr lang="ja-JP" altLang="en-US" sz="1050" b="1" dirty="0"/>
          </a:p>
        </p:txBody>
      </p:sp>
      <p:sp>
        <p:nvSpPr>
          <p:cNvPr id="79" name="正方形/長方形 78">
            <a:extLst>
              <a:ext uri="{FF2B5EF4-FFF2-40B4-BE49-F238E27FC236}">
                <a16:creationId xmlns:a16="http://schemas.microsoft.com/office/drawing/2014/main" id="{0841718C-017D-32F6-102F-08C57D916F57}"/>
              </a:ext>
            </a:extLst>
          </p:cNvPr>
          <p:cNvSpPr/>
          <p:nvPr/>
        </p:nvSpPr>
        <p:spPr>
          <a:xfrm>
            <a:off x="104296" y="2510355"/>
            <a:ext cx="2985486" cy="120115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5000"/>
              </a:lnSpc>
            </a:pPr>
            <a:r>
              <a:rPr lang="ja-JP" altLang="en-US" sz="1050" b="1" dirty="0">
                <a:solidFill>
                  <a:schemeClr val="bg1"/>
                </a:solidFill>
              </a:rPr>
              <a:t>す</a:t>
            </a:r>
            <a:endParaRPr lang="en-US" altLang="ja-JP" sz="1050" b="1" dirty="0">
              <a:solidFill>
                <a:schemeClr val="bg1"/>
              </a:solidFill>
            </a:endParaRPr>
          </a:p>
        </p:txBody>
      </p:sp>
      <p:sp>
        <p:nvSpPr>
          <p:cNvPr id="90" name="テキスト ボックス 89">
            <a:extLst>
              <a:ext uri="{FF2B5EF4-FFF2-40B4-BE49-F238E27FC236}">
                <a16:creationId xmlns:a16="http://schemas.microsoft.com/office/drawing/2014/main" id="{8A0768EC-B49F-5A76-13E6-366DA8E07C2D}"/>
              </a:ext>
            </a:extLst>
          </p:cNvPr>
          <p:cNvSpPr txBox="1"/>
          <p:nvPr/>
        </p:nvSpPr>
        <p:spPr>
          <a:xfrm rot="18262159">
            <a:off x="4302853" y="2677027"/>
            <a:ext cx="50037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1050" b="1" dirty="0">
                <a:solidFill>
                  <a:srgbClr val="FF0000"/>
                </a:solidFill>
              </a:rPr>
              <a:t>急増</a:t>
            </a:r>
          </a:p>
        </p:txBody>
      </p:sp>
      <p:grpSp>
        <p:nvGrpSpPr>
          <p:cNvPr id="197" name="グループ化 196">
            <a:extLst>
              <a:ext uri="{FF2B5EF4-FFF2-40B4-BE49-F238E27FC236}">
                <a16:creationId xmlns:a16="http://schemas.microsoft.com/office/drawing/2014/main" id="{6D0E8CE5-1C03-042C-A653-08FA5AF623DD}"/>
              </a:ext>
            </a:extLst>
          </p:cNvPr>
          <p:cNvGrpSpPr/>
          <p:nvPr/>
        </p:nvGrpSpPr>
        <p:grpSpPr>
          <a:xfrm>
            <a:off x="764053" y="11595881"/>
            <a:ext cx="2958578" cy="2314697"/>
            <a:chOff x="3802659" y="4278668"/>
            <a:chExt cx="2958578" cy="2314697"/>
          </a:xfrm>
        </p:grpSpPr>
        <p:sp>
          <p:nvSpPr>
            <p:cNvPr id="14" name="正方形/長方形 13">
              <a:extLst>
                <a:ext uri="{FF2B5EF4-FFF2-40B4-BE49-F238E27FC236}">
                  <a16:creationId xmlns:a16="http://schemas.microsoft.com/office/drawing/2014/main" id="{152B939C-4D11-25A4-81DD-4F55A161DAFD}"/>
                </a:ext>
              </a:extLst>
            </p:cNvPr>
            <p:cNvSpPr/>
            <p:nvPr/>
          </p:nvSpPr>
          <p:spPr>
            <a:xfrm>
              <a:off x="3816427" y="4278668"/>
              <a:ext cx="1274685" cy="817798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5000"/>
                </a:lnSpc>
              </a:pPr>
              <a:r>
                <a:rPr lang="en-US" altLang="ja-JP" sz="1050" b="1" dirty="0">
                  <a:solidFill>
                    <a:schemeClr val="bg1"/>
                  </a:solidFill>
                </a:rPr>
                <a:t>Ⅰ</a:t>
              </a:r>
              <a:r>
                <a:rPr lang="ja-JP" altLang="en-US" sz="1050" b="1" dirty="0">
                  <a:solidFill>
                    <a:schemeClr val="bg1"/>
                  </a:solidFill>
                </a:rPr>
                <a:t>度（軽度）</a:t>
              </a:r>
              <a:br>
                <a:rPr lang="ja-JP" altLang="en-US" sz="1050" b="1" dirty="0">
                  <a:solidFill>
                    <a:schemeClr val="bg1"/>
                  </a:solidFill>
                </a:rPr>
              </a:br>
              <a:r>
                <a:rPr lang="ja-JP" altLang="en-US" sz="1050" b="1" dirty="0">
                  <a:solidFill>
                    <a:schemeClr val="bg1"/>
                  </a:solidFill>
                </a:rPr>
                <a:t>応急処置と見守り</a:t>
              </a:r>
            </a:p>
          </p:txBody>
        </p:sp>
        <p:sp>
          <p:nvSpPr>
            <p:cNvPr id="15" name="正方形/長方形 14">
              <a:extLst>
                <a:ext uri="{FF2B5EF4-FFF2-40B4-BE49-F238E27FC236}">
                  <a16:creationId xmlns:a16="http://schemas.microsoft.com/office/drawing/2014/main" id="{4FF5B285-5999-FB28-8988-452209D935DA}"/>
                </a:ext>
              </a:extLst>
            </p:cNvPr>
            <p:cNvSpPr/>
            <p:nvPr/>
          </p:nvSpPr>
          <p:spPr>
            <a:xfrm>
              <a:off x="3816427" y="5164292"/>
              <a:ext cx="1274685" cy="817797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685800">
                <a:lnSpc>
                  <a:spcPct val="125000"/>
                </a:lnSpc>
                <a:defRPr/>
              </a:pPr>
              <a:r>
                <a:rPr kumimoji="1" lang="en-US" altLang="ja-JP" sz="1050" b="1" dirty="0">
                  <a:solidFill>
                    <a:schemeClr val="bg1"/>
                  </a:solidFill>
                </a:rPr>
                <a:t>Ⅱ</a:t>
              </a:r>
              <a:r>
                <a:rPr kumimoji="1" lang="ja-JP" altLang="en-US" sz="1050" b="1" dirty="0">
                  <a:solidFill>
                    <a:schemeClr val="bg1"/>
                  </a:solidFill>
                </a:rPr>
                <a:t>度（中等症）</a:t>
              </a:r>
              <a:br>
                <a:rPr kumimoji="1" lang="en-US" altLang="ja-JP" sz="1050" b="1" dirty="0">
                  <a:solidFill>
                    <a:schemeClr val="bg1"/>
                  </a:solidFill>
                </a:rPr>
              </a:br>
              <a:r>
                <a:rPr kumimoji="1" lang="ja-JP" altLang="en-US" sz="1050" b="1" dirty="0">
                  <a:solidFill>
                    <a:schemeClr val="bg1"/>
                  </a:solidFill>
                </a:rPr>
                <a:t>医療機関へ</a:t>
              </a:r>
            </a:p>
          </p:txBody>
        </p:sp>
        <p:sp>
          <p:nvSpPr>
            <p:cNvPr id="18" name="正方形/長方形 17">
              <a:extLst>
                <a:ext uri="{FF2B5EF4-FFF2-40B4-BE49-F238E27FC236}">
                  <a16:creationId xmlns:a16="http://schemas.microsoft.com/office/drawing/2014/main" id="{49B4074D-4771-EF87-E5C6-3499F24FF889}"/>
                </a:ext>
              </a:extLst>
            </p:cNvPr>
            <p:cNvSpPr/>
            <p:nvPr/>
          </p:nvSpPr>
          <p:spPr>
            <a:xfrm>
              <a:off x="3802659" y="6062206"/>
              <a:ext cx="1290299" cy="531159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050" b="1" dirty="0">
                  <a:solidFill>
                    <a:schemeClr val="bg1"/>
                  </a:solidFill>
                </a:rPr>
                <a:t>Ⅲ</a:t>
              </a:r>
              <a:r>
                <a:rPr lang="zh-TW" altLang="en-US" sz="1050" b="1" dirty="0">
                  <a:solidFill>
                    <a:schemeClr val="bg1"/>
                  </a:solidFill>
                </a:rPr>
                <a:t>度（重症）</a:t>
              </a:r>
              <a:br>
                <a:rPr lang="zh-TW" altLang="en-US" sz="1050" b="1" dirty="0">
                  <a:solidFill>
                    <a:schemeClr val="bg1"/>
                  </a:solidFill>
                </a:rPr>
              </a:br>
              <a:r>
                <a:rPr lang="zh-TW" altLang="en-US" sz="1050" b="1" dirty="0">
                  <a:solidFill>
                    <a:schemeClr val="bg1"/>
                  </a:solidFill>
                </a:rPr>
                <a:t>入院加療</a:t>
              </a:r>
            </a:p>
          </p:txBody>
        </p:sp>
        <p:sp>
          <p:nvSpPr>
            <p:cNvPr id="25" name="正方形/長方形 24">
              <a:extLst>
                <a:ext uri="{FF2B5EF4-FFF2-40B4-BE49-F238E27FC236}">
                  <a16:creationId xmlns:a16="http://schemas.microsoft.com/office/drawing/2014/main" id="{B4698E00-126C-1923-5A05-5B38BD2CDEF6}"/>
                </a:ext>
              </a:extLst>
            </p:cNvPr>
            <p:cNvSpPr/>
            <p:nvPr/>
          </p:nvSpPr>
          <p:spPr>
            <a:xfrm>
              <a:off x="5103868" y="4278668"/>
              <a:ext cx="1641220" cy="817798"/>
            </a:xfrm>
            <a:prstGeom prst="rect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5000"/>
                </a:lnSpc>
              </a:pPr>
              <a:r>
                <a:rPr kumimoji="1" lang="ja-JP" altLang="en-US" sz="1050" dirty="0">
                  <a:solidFill>
                    <a:schemeClr val="tx1"/>
                  </a:solidFill>
                </a:rPr>
                <a:t>めまい、立ちくらみ、生あくび、大量の発汗、筋肉痛、筋肉の硬直（こむら返り）</a:t>
              </a:r>
              <a:endParaRPr lang="en-US" altLang="ja-JP" sz="1050" b="1" dirty="0">
                <a:solidFill>
                  <a:schemeClr val="bg1"/>
                </a:solidFill>
              </a:endParaRPr>
            </a:p>
          </p:txBody>
        </p:sp>
        <p:sp>
          <p:nvSpPr>
            <p:cNvPr id="26" name="正方形/長方形 25">
              <a:extLst>
                <a:ext uri="{FF2B5EF4-FFF2-40B4-BE49-F238E27FC236}">
                  <a16:creationId xmlns:a16="http://schemas.microsoft.com/office/drawing/2014/main" id="{AE5DF852-9A9A-0767-57E4-C45E879774AB}"/>
                </a:ext>
              </a:extLst>
            </p:cNvPr>
            <p:cNvSpPr/>
            <p:nvPr/>
          </p:nvSpPr>
          <p:spPr>
            <a:xfrm>
              <a:off x="5103936" y="5164232"/>
              <a:ext cx="1638678" cy="817858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5000"/>
                </a:lnSpc>
              </a:pPr>
              <a:r>
                <a:rPr kumimoji="1" lang="ja-JP" altLang="en-US" sz="1050" dirty="0">
                  <a:solidFill>
                    <a:schemeClr val="tx1"/>
                  </a:solidFill>
                </a:rPr>
                <a:t>頭痛、嘔吐、倦怠感、虚脱感、集中力や判断力の低下</a:t>
              </a:r>
              <a:endParaRPr lang="en-US" altLang="ja-JP" sz="1050" dirty="0">
                <a:solidFill>
                  <a:schemeClr val="tx1"/>
                </a:solidFill>
              </a:endParaRPr>
            </a:p>
          </p:txBody>
        </p:sp>
        <p:sp>
          <p:nvSpPr>
            <p:cNvPr id="27" name="正方形/長方形 26">
              <a:extLst>
                <a:ext uri="{FF2B5EF4-FFF2-40B4-BE49-F238E27FC236}">
                  <a16:creationId xmlns:a16="http://schemas.microsoft.com/office/drawing/2014/main" id="{2FB1B018-BF64-68D2-17B7-FBD83ED71610}"/>
                </a:ext>
              </a:extLst>
            </p:cNvPr>
            <p:cNvSpPr/>
            <p:nvPr/>
          </p:nvSpPr>
          <p:spPr>
            <a:xfrm>
              <a:off x="5091113" y="6062206"/>
              <a:ext cx="1670124" cy="531159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5000"/>
                </a:lnSpc>
              </a:pPr>
              <a:r>
                <a:rPr kumimoji="1" lang="ja-JP" altLang="en-US" sz="1050" dirty="0">
                  <a:solidFill>
                    <a:schemeClr val="tx1"/>
                  </a:solidFill>
                </a:rPr>
                <a:t>意識障害、けいれん、歩行困難、体が非常に熱い</a:t>
              </a:r>
              <a:endParaRPr lang="en-US" altLang="ja-JP" sz="105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92" name="四角形: 角を丸くする 91">
            <a:extLst>
              <a:ext uri="{FF2B5EF4-FFF2-40B4-BE49-F238E27FC236}">
                <a16:creationId xmlns:a16="http://schemas.microsoft.com/office/drawing/2014/main" id="{08B0715B-2EC3-B376-477D-0FF9B6A32A67}"/>
              </a:ext>
            </a:extLst>
          </p:cNvPr>
          <p:cNvSpPr/>
          <p:nvPr/>
        </p:nvSpPr>
        <p:spPr>
          <a:xfrm>
            <a:off x="119011" y="3864788"/>
            <a:ext cx="2958866" cy="321363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200" b="1" dirty="0">
                <a:solidFill>
                  <a:schemeClr val="bg1"/>
                </a:solidFill>
              </a:rPr>
              <a:t>熱中症の重症度別症状</a:t>
            </a:r>
            <a:endParaRPr lang="en-US" altLang="ja-JP" sz="1200" b="1" dirty="0">
              <a:solidFill>
                <a:schemeClr val="bg1"/>
              </a:solidFill>
            </a:endParaRPr>
          </a:p>
        </p:txBody>
      </p:sp>
      <p:sp>
        <p:nvSpPr>
          <p:cNvPr id="97" name="四角形: 角を丸くする 96">
            <a:extLst>
              <a:ext uri="{FF2B5EF4-FFF2-40B4-BE49-F238E27FC236}">
                <a16:creationId xmlns:a16="http://schemas.microsoft.com/office/drawing/2014/main" id="{455CE92B-D9CC-927B-C864-D9754606D26A}"/>
              </a:ext>
            </a:extLst>
          </p:cNvPr>
          <p:cNvSpPr>
            <a:spLocks/>
          </p:cNvSpPr>
          <p:nvPr/>
        </p:nvSpPr>
        <p:spPr>
          <a:xfrm>
            <a:off x="3185402" y="3864788"/>
            <a:ext cx="3612277" cy="333345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200" b="1" dirty="0">
                <a:solidFill>
                  <a:schemeClr val="bg1"/>
                </a:solidFill>
              </a:rPr>
              <a:t>熱中症が疑われるときには　</a:t>
            </a:r>
            <a:endParaRPr lang="en-US" altLang="ja-JP" sz="900" dirty="0">
              <a:solidFill>
                <a:schemeClr val="bg1"/>
              </a:solidFill>
            </a:endParaRPr>
          </a:p>
        </p:txBody>
      </p:sp>
      <p:cxnSp>
        <p:nvCxnSpPr>
          <p:cNvPr id="99" name="直線矢印コネクタ 98">
            <a:extLst>
              <a:ext uri="{FF2B5EF4-FFF2-40B4-BE49-F238E27FC236}">
                <a16:creationId xmlns:a16="http://schemas.microsoft.com/office/drawing/2014/main" id="{A2D30461-54E0-F41F-F6E0-C462F10DBE0D}"/>
              </a:ext>
            </a:extLst>
          </p:cNvPr>
          <p:cNvCxnSpPr>
            <a:cxnSpLocks/>
          </p:cNvCxnSpPr>
          <p:nvPr/>
        </p:nvCxnSpPr>
        <p:spPr>
          <a:xfrm>
            <a:off x="4033379" y="4693396"/>
            <a:ext cx="0" cy="295616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正方形/長方形 107">
            <a:extLst>
              <a:ext uri="{FF2B5EF4-FFF2-40B4-BE49-F238E27FC236}">
                <a16:creationId xmlns:a16="http://schemas.microsoft.com/office/drawing/2014/main" id="{529B789C-9504-631D-AC31-D0824DD09954}"/>
              </a:ext>
            </a:extLst>
          </p:cNvPr>
          <p:cNvSpPr/>
          <p:nvPr/>
        </p:nvSpPr>
        <p:spPr>
          <a:xfrm>
            <a:off x="3295358" y="5014909"/>
            <a:ext cx="1524355" cy="3532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050" b="1" dirty="0">
                <a:solidFill>
                  <a:schemeClr val="bg1"/>
                </a:solidFill>
              </a:rPr>
              <a:t>呼びかけに</a:t>
            </a:r>
            <a:br>
              <a:rPr lang="en-US" altLang="ja-JP" sz="1050" b="1" dirty="0">
                <a:solidFill>
                  <a:schemeClr val="bg1"/>
                </a:solidFill>
              </a:rPr>
            </a:br>
            <a:r>
              <a:rPr lang="ja-JP" altLang="en-US" sz="1050" b="1" dirty="0">
                <a:solidFill>
                  <a:schemeClr val="bg1"/>
                </a:solidFill>
              </a:rPr>
              <a:t>答えますか？</a:t>
            </a:r>
            <a:endParaRPr lang="en-US" altLang="ja-JP" sz="1050" b="1" dirty="0">
              <a:solidFill>
                <a:schemeClr val="bg1"/>
              </a:solidFill>
            </a:endParaRPr>
          </a:p>
        </p:txBody>
      </p:sp>
      <p:sp>
        <p:nvSpPr>
          <p:cNvPr id="112" name="正方形/長方形 111">
            <a:extLst>
              <a:ext uri="{FF2B5EF4-FFF2-40B4-BE49-F238E27FC236}">
                <a16:creationId xmlns:a16="http://schemas.microsoft.com/office/drawing/2014/main" id="{9B3A8A33-6F22-334E-E7D4-66769C6DF747}"/>
              </a:ext>
            </a:extLst>
          </p:cNvPr>
          <p:cNvSpPr/>
          <p:nvPr/>
        </p:nvSpPr>
        <p:spPr>
          <a:xfrm>
            <a:off x="5171071" y="5020220"/>
            <a:ext cx="1533400" cy="21522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050" b="1" dirty="0">
                <a:solidFill>
                  <a:schemeClr val="bg1"/>
                </a:solidFill>
              </a:rPr>
              <a:t>救急車を呼ぶ</a:t>
            </a:r>
            <a:endParaRPr lang="en-US" altLang="ja-JP" sz="1050" b="1" dirty="0">
              <a:solidFill>
                <a:schemeClr val="bg1"/>
              </a:solidFill>
            </a:endParaRPr>
          </a:p>
        </p:txBody>
      </p:sp>
      <p:sp>
        <p:nvSpPr>
          <p:cNvPr id="113" name="テキスト ボックス 112">
            <a:extLst>
              <a:ext uri="{FF2B5EF4-FFF2-40B4-BE49-F238E27FC236}">
                <a16:creationId xmlns:a16="http://schemas.microsoft.com/office/drawing/2014/main" id="{84C8553C-EA94-8A37-0055-F54C966CC50D}"/>
              </a:ext>
            </a:extLst>
          </p:cNvPr>
          <p:cNvSpPr txBox="1"/>
          <p:nvPr/>
        </p:nvSpPr>
        <p:spPr>
          <a:xfrm>
            <a:off x="5171071" y="5226748"/>
            <a:ext cx="1533400" cy="8877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dirty="0">
                <a:latin typeface="+mn-ea"/>
              </a:rPr>
              <a:t>応急措置をする。呼びかけへの反応が悪い場合は無理に水を飲ませない。</a:t>
            </a:r>
          </a:p>
        </p:txBody>
      </p:sp>
      <p:sp>
        <p:nvSpPr>
          <p:cNvPr id="116" name="正方形/長方形 115">
            <a:extLst>
              <a:ext uri="{FF2B5EF4-FFF2-40B4-BE49-F238E27FC236}">
                <a16:creationId xmlns:a16="http://schemas.microsoft.com/office/drawing/2014/main" id="{B2F7B935-A86B-562B-3EDB-C237F5667BBA}"/>
              </a:ext>
            </a:extLst>
          </p:cNvPr>
          <p:cNvSpPr/>
          <p:nvPr/>
        </p:nvSpPr>
        <p:spPr>
          <a:xfrm>
            <a:off x="5195844" y="6405059"/>
            <a:ext cx="1518248" cy="35328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050" b="1" dirty="0">
                <a:solidFill>
                  <a:schemeClr val="bg1"/>
                </a:solidFill>
              </a:rPr>
              <a:t>涼しい場所へ避難し、服をゆるめ体を冷やす</a:t>
            </a:r>
            <a:endParaRPr lang="en-US" altLang="ja-JP" sz="1050" b="1" dirty="0">
              <a:solidFill>
                <a:schemeClr val="bg1"/>
              </a:solidFill>
            </a:endParaRPr>
          </a:p>
        </p:txBody>
      </p:sp>
      <p:sp>
        <p:nvSpPr>
          <p:cNvPr id="117" name="正方形/長方形 116">
            <a:extLst>
              <a:ext uri="{FF2B5EF4-FFF2-40B4-BE49-F238E27FC236}">
                <a16:creationId xmlns:a16="http://schemas.microsoft.com/office/drawing/2014/main" id="{41892F4B-DDCA-7AD7-F869-5699AC6D5A66}"/>
              </a:ext>
            </a:extLst>
          </p:cNvPr>
          <p:cNvSpPr/>
          <p:nvPr/>
        </p:nvSpPr>
        <p:spPr>
          <a:xfrm>
            <a:off x="5262559" y="7821810"/>
            <a:ext cx="1509853" cy="36082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050" b="1" dirty="0">
                <a:solidFill>
                  <a:schemeClr val="bg1"/>
                </a:solidFill>
              </a:rPr>
              <a:t>医療機関へ</a:t>
            </a:r>
            <a:endParaRPr lang="en-US" altLang="ja-JP" sz="1050" b="1" dirty="0">
              <a:solidFill>
                <a:schemeClr val="bg1"/>
              </a:solidFill>
            </a:endParaRPr>
          </a:p>
        </p:txBody>
      </p:sp>
      <p:sp>
        <p:nvSpPr>
          <p:cNvPr id="118" name="テキスト ボックス 117">
            <a:extLst>
              <a:ext uri="{FF2B5EF4-FFF2-40B4-BE49-F238E27FC236}">
                <a16:creationId xmlns:a16="http://schemas.microsoft.com/office/drawing/2014/main" id="{B5778ED4-D5BB-1675-2D7E-3047EC4349EB}"/>
              </a:ext>
            </a:extLst>
          </p:cNvPr>
          <p:cNvSpPr txBox="1"/>
          <p:nvPr/>
        </p:nvSpPr>
        <p:spPr>
          <a:xfrm>
            <a:off x="5194537" y="6766483"/>
            <a:ext cx="1527878" cy="685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dirty="0">
                <a:latin typeface="+mn-ea"/>
              </a:rPr>
              <a:t>氷嚢等があれば、首、わきの下、太ももの付け根を集中的に冷やす。</a:t>
            </a:r>
          </a:p>
        </p:txBody>
      </p:sp>
      <p:sp>
        <p:nvSpPr>
          <p:cNvPr id="120" name="テキスト ボックス 119">
            <a:extLst>
              <a:ext uri="{FF2B5EF4-FFF2-40B4-BE49-F238E27FC236}">
                <a16:creationId xmlns:a16="http://schemas.microsoft.com/office/drawing/2014/main" id="{644F464B-D1DA-FEA6-CF4A-A094E135EC80}"/>
              </a:ext>
            </a:extLst>
          </p:cNvPr>
          <p:cNvSpPr txBox="1"/>
          <p:nvPr/>
        </p:nvSpPr>
        <p:spPr>
          <a:xfrm>
            <a:off x="4033378" y="4675412"/>
            <a:ext cx="555692" cy="281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b="1" dirty="0">
                <a:solidFill>
                  <a:schemeClr val="accent1"/>
                </a:solidFill>
                <a:latin typeface="+mn-ea"/>
              </a:rPr>
              <a:t>はい</a:t>
            </a:r>
          </a:p>
        </p:txBody>
      </p:sp>
      <p:sp>
        <p:nvSpPr>
          <p:cNvPr id="121" name="テキスト ボックス 120">
            <a:extLst>
              <a:ext uri="{FF2B5EF4-FFF2-40B4-BE49-F238E27FC236}">
                <a16:creationId xmlns:a16="http://schemas.microsoft.com/office/drawing/2014/main" id="{B707DE0A-5E23-850D-2D08-72D558C757C5}"/>
              </a:ext>
            </a:extLst>
          </p:cNvPr>
          <p:cNvSpPr txBox="1"/>
          <p:nvPr/>
        </p:nvSpPr>
        <p:spPr>
          <a:xfrm>
            <a:off x="4695598" y="4700772"/>
            <a:ext cx="625459" cy="281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b="1" dirty="0">
                <a:solidFill>
                  <a:srgbClr val="FF0000"/>
                </a:solidFill>
                <a:latin typeface="+mn-ea"/>
              </a:rPr>
              <a:t>いいえ</a:t>
            </a:r>
          </a:p>
        </p:txBody>
      </p:sp>
      <p:sp>
        <p:nvSpPr>
          <p:cNvPr id="125" name="正方形/長方形 124">
            <a:extLst>
              <a:ext uri="{FF2B5EF4-FFF2-40B4-BE49-F238E27FC236}">
                <a16:creationId xmlns:a16="http://schemas.microsoft.com/office/drawing/2014/main" id="{DC623E07-9BED-7C19-F2FE-E7F45B168F72}"/>
              </a:ext>
            </a:extLst>
          </p:cNvPr>
          <p:cNvSpPr/>
          <p:nvPr/>
        </p:nvSpPr>
        <p:spPr>
          <a:xfrm>
            <a:off x="3295358" y="5712983"/>
            <a:ext cx="1524355" cy="3532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050" b="1" dirty="0">
                <a:solidFill>
                  <a:schemeClr val="bg1"/>
                </a:solidFill>
              </a:rPr>
              <a:t>涼しい場所へ避難し、服をゆるめ体を冷やす</a:t>
            </a:r>
            <a:endParaRPr lang="en-US" altLang="ja-JP" sz="1050" b="1" dirty="0">
              <a:solidFill>
                <a:schemeClr val="bg1"/>
              </a:solidFill>
            </a:endParaRPr>
          </a:p>
        </p:txBody>
      </p:sp>
      <p:sp>
        <p:nvSpPr>
          <p:cNvPr id="127" name="正方形/長方形 126">
            <a:extLst>
              <a:ext uri="{FF2B5EF4-FFF2-40B4-BE49-F238E27FC236}">
                <a16:creationId xmlns:a16="http://schemas.microsoft.com/office/drawing/2014/main" id="{00AC2331-191B-6D45-AD9F-6478B91C9D77}"/>
              </a:ext>
            </a:extLst>
          </p:cNvPr>
          <p:cNvSpPr/>
          <p:nvPr/>
        </p:nvSpPr>
        <p:spPr>
          <a:xfrm>
            <a:off x="3295358" y="6411057"/>
            <a:ext cx="1518252" cy="357014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050" b="1" dirty="0">
                <a:solidFill>
                  <a:schemeClr val="bg1"/>
                </a:solidFill>
              </a:rPr>
              <a:t>水分を自力で</a:t>
            </a:r>
            <a:br>
              <a:rPr lang="en-US" altLang="ja-JP" sz="1050" b="1" dirty="0">
                <a:solidFill>
                  <a:schemeClr val="bg1"/>
                </a:solidFill>
              </a:rPr>
            </a:br>
            <a:r>
              <a:rPr lang="ja-JP" altLang="en-US" sz="1050" b="1" dirty="0">
                <a:solidFill>
                  <a:schemeClr val="bg1"/>
                </a:solidFill>
              </a:rPr>
              <a:t>摂取できますか？</a:t>
            </a:r>
            <a:endParaRPr lang="en-US" altLang="ja-JP" sz="1050" b="1" dirty="0">
              <a:solidFill>
                <a:schemeClr val="bg1"/>
              </a:solidFill>
            </a:endParaRPr>
          </a:p>
        </p:txBody>
      </p:sp>
      <p:sp>
        <p:nvSpPr>
          <p:cNvPr id="128" name="正方形/長方形 127">
            <a:extLst>
              <a:ext uri="{FF2B5EF4-FFF2-40B4-BE49-F238E27FC236}">
                <a16:creationId xmlns:a16="http://schemas.microsoft.com/office/drawing/2014/main" id="{D26BE4AD-712A-8CC9-2EE9-94D1C65418FB}"/>
              </a:ext>
            </a:extLst>
          </p:cNvPr>
          <p:cNvSpPr/>
          <p:nvPr/>
        </p:nvSpPr>
        <p:spPr>
          <a:xfrm>
            <a:off x="3295358" y="7112858"/>
            <a:ext cx="1518250" cy="3629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050" b="1" dirty="0">
                <a:solidFill>
                  <a:schemeClr val="bg1"/>
                </a:solidFill>
              </a:rPr>
              <a:t>経口補水液などを</a:t>
            </a:r>
            <a:br>
              <a:rPr lang="en-US" altLang="ja-JP" sz="1050" b="1" dirty="0">
                <a:solidFill>
                  <a:schemeClr val="bg1"/>
                </a:solidFill>
              </a:rPr>
            </a:br>
            <a:r>
              <a:rPr lang="ja-JP" altLang="en-US" sz="1050" b="1" dirty="0">
                <a:solidFill>
                  <a:schemeClr val="bg1"/>
                </a:solidFill>
              </a:rPr>
              <a:t>補給する</a:t>
            </a:r>
            <a:endParaRPr lang="en-US" altLang="ja-JP" sz="1050" b="1" dirty="0">
              <a:solidFill>
                <a:schemeClr val="bg1"/>
              </a:solidFill>
            </a:endParaRPr>
          </a:p>
        </p:txBody>
      </p:sp>
      <p:sp>
        <p:nvSpPr>
          <p:cNvPr id="134" name="正方形/長方形 133">
            <a:extLst>
              <a:ext uri="{FF2B5EF4-FFF2-40B4-BE49-F238E27FC236}">
                <a16:creationId xmlns:a16="http://schemas.microsoft.com/office/drawing/2014/main" id="{4145C51A-5E78-18DB-54B7-58C0576F76B7}"/>
              </a:ext>
            </a:extLst>
          </p:cNvPr>
          <p:cNvSpPr/>
          <p:nvPr/>
        </p:nvSpPr>
        <p:spPr>
          <a:xfrm>
            <a:off x="3295358" y="7820545"/>
            <a:ext cx="1525075" cy="3629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050" b="1" dirty="0">
                <a:solidFill>
                  <a:schemeClr val="bg1"/>
                </a:solidFill>
              </a:rPr>
              <a:t>症状が良く</a:t>
            </a:r>
            <a:br>
              <a:rPr lang="en-US" altLang="ja-JP" sz="1050" b="1" dirty="0">
                <a:solidFill>
                  <a:schemeClr val="bg1"/>
                </a:solidFill>
              </a:rPr>
            </a:br>
            <a:r>
              <a:rPr lang="ja-JP" altLang="en-US" sz="1050" b="1" dirty="0">
                <a:solidFill>
                  <a:schemeClr val="bg1"/>
                </a:solidFill>
              </a:rPr>
              <a:t>なりましたか？</a:t>
            </a:r>
            <a:endParaRPr lang="en-US" altLang="ja-JP" sz="1050" b="1" dirty="0">
              <a:solidFill>
                <a:schemeClr val="bg1"/>
              </a:solidFill>
            </a:endParaRPr>
          </a:p>
        </p:txBody>
      </p:sp>
      <p:sp>
        <p:nvSpPr>
          <p:cNvPr id="140" name="正方形/長方形 139">
            <a:extLst>
              <a:ext uri="{FF2B5EF4-FFF2-40B4-BE49-F238E27FC236}">
                <a16:creationId xmlns:a16="http://schemas.microsoft.com/office/drawing/2014/main" id="{138F331C-7A19-0A33-2805-785AFE985731}"/>
              </a:ext>
            </a:extLst>
          </p:cNvPr>
          <p:cNvSpPr/>
          <p:nvPr/>
        </p:nvSpPr>
        <p:spPr>
          <a:xfrm>
            <a:off x="3291124" y="8528231"/>
            <a:ext cx="1518247" cy="6330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050" b="1" dirty="0">
                <a:solidFill>
                  <a:schemeClr val="bg1"/>
                </a:solidFill>
              </a:rPr>
              <a:t>そのまま安静にして十分に休息をとり、回復したら帰宅しましょう。</a:t>
            </a:r>
            <a:endParaRPr lang="en-US" altLang="ja-JP" sz="1050" b="1" dirty="0">
              <a:solidFill>
                <a:schemeClr val="bg1"/>
              </a:solidFill>
            </a:endParaRPr>
          </a:p>
        </p:txBody>
      </p:sp>
      <p:cxnSp>
        <p:nvCxnSpPr>
          <p:cNvPr id="141" name="直線矢印コネクタ 140">
            <a:extLst>
              <a:ext uri="{FF2B5EF4-FFF2-40B4-BE49-F238E27FC236}">
                <a16:creationId xmlns:a16="http://schemas.microsoft.com/office/drawing/2014/main" id="{57B41B23-D9B2-2DD2-3120-4310E1461B57}"/>
              </a:ext>
            </a:extLst>
          </p:cNvPr>
          <p:cNvCxnSpPr>
            <a:cxnSpLocks/>
          </p:cNvCxnSpPr>
          <p:nvPr/>
        </p:nvCxnSpPr>
        <p:spPr>
          <a:xfrm>
            <a:off x="4858395" y="8005991"/>
            <a:ext cx="390545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テキスト ボックス 76">
            <a:extLst>
              <a:ext uri="{FF2B5EF4-FFF2-40B4-BE49-F238E27FC236}">
                <a16:creationId xmlns:a16="http://schemas.microsoft.com/office/drawing/2014/main" id="{6414D613-B5A9-AF42-A2B3-647549D74FCA}"/>
              </a:ext>
            </a:extLst>
          </p:cNvPr>
          <p:cNvSpPr txBox="1"/>
          <p:nvPr/>
        </p:nvSpPr>
        <p:spPr>
          <a:xfrm>
            <a:off x="90848" y="3420316"/>
            <a:ext cx="2985486" cy="2798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b="1" dirty="0">
                <a:solidFill>
                  <a:srgbClr val="FF0000"/>
                </a:solidFill>
              </a:rPr>
              <a:t>「いつもと違う」と感じたら熱中症を疑う</a:t>
            </a:r>
          </a:p>
        </p:txBody>
      </p:sp>
      <p:sp>
        <p:nvSpPr>
          <p:cNvPr id="162" name="テキスト ボックス 161">
            <a:extLst>
              <a:ext uri="{FF2B5EF4-FFF2-40B4-BE49-F238E27FC236}">
                <a16:creationId xmlns:a16="http://schemas.microsoft.com/office/drawing/2014/main" id="{2BBD04C5-FD1A-47A4-BEB0-72DEB29AF9A6}"/>
              </a:ext>
            </a:extLst>
          </p:cNvPr>
          <p:cNvSpPr txBox="1"/>
          <p:nvPr/>
        </p:nvSpPr>
        <p:spPr>
          <a:xfrm>
            <a:off x="5262558" y="8185075"/>
            <a:ext cx="1535121" cy="8877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dirty="0">
                <a:latin typeface="+mn-ea"/>
              </a:rPr>
              <a:t>本人が倒れたときの状況を知っている人が付き添って、発症時の状態を伝えましょう。</a:t>
            </a:r>
          </a:p>
        </p:txBody>
      </p:sp>
      <p:sp>
        <p:nvSpPr>
          <p:cNvPr id="163" name="テキスト ボックス 162">
            <a:extLst>
              <a:ext uri="{FF2B5EF4-FFF2-40B4-BE49-F238E27FC236}">
                <a16:creationId xmlns:a16="http://schemas.microsoft.com/office/drawing/2014/main" id="{97003C2C-07F4-4D87-108B-EF98C141FF91}"/>
              </a:ext>
            </a:extLst>
          </p:cNvPr>
          <p:cNvSpPr txBox="1"/>
          <p:nvPr/>
        </p:nvSpPr>
        <p:spPr>
          <a:xfrm>
            <a:off x="3291124" y="9177093"/>
            <a:ext cx="3481374" cy="4837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dirty="0">
                <a:latin typeface="+mn-ea"/>
              </a:rPr>
              <a:t>激しい作業や・労働等によって起きる労作性熱中症の場合は、全身を冷たい水に浸す等の冷却法も有効です。</a:t>
            </a:r>
          </a:p>
        </p:txBody>
      </p:sp>
      <p:cxnSp>
        <p:nvCxnSpPr>
          <p:cNvPr id="165" name="直線矢印コネクタ 164">
            <a:extLst>
              <a:ext uri="{FF2B5EF4-FFF2-40B4-BE49-F238E27FC236}">
                <a16:creationId xmlns:a16="http://schemas.microsoft.com/office/drawing/2014/main" id="{1B934549-0E48-10C0-1D85-BE243BB25494}"/>
              </a:ext>
            </a:extLst>
          </p:cNvPr>
          <p:cNvCxnSpPr>
            <a:cxnSpLocks/>
          </p:cNvCxnSpPr>
          <p:nvPr/>
        </p:nvCxnSpPr>
        <p:spPr>
          <a:xfrm>
            <a:off x="4033378" y="5386887"/>
            <a:ext cx="0" cy="295616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直線矢印コネクタ 165">
            <a:extLst>
              <a:ext uri="{FF2B5EF4-FFF2-40B4-BE49-F238E27FC236}">
                <a16:creationId xmlns:a16="http://schemas.microsoft.com/office/drawing/2014/main" id="{1F6B1AFA-A9FE-8865-C925-3CEFD353BC3D}"/>
              </a:ext>
            </a:extLst>
          </p:cNvPr>
          <p:cNvCxnSpPr>
            <a:cxnSpLocks/>
          </p:cNvCxnSpPr>
          <p:nvPr/>
        </p:nvCxnSpPr>
        <p:spPr>
          <a:xfrm>
            <a:off x="4033378" y="6097000"/>
            <a:ext cx="0" cy="295616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直線矢印コネクタ 166">
            <a:extLst>
              <a:ext uri="{FF2B5EF4-FFF2-40B4-BE49-F238E27FC236}">
                <a16:creationId xmlns:a16="http://schemas.microsoft.com/office/drawing/2014/main" id="{32720A11-946B-7E23-F450-A9A5CE816476}"/>
              </a:ext>
            </a:extLst>
          </p:cNvPr>
          <p:cNvCxnSpPr>
            <a:cxnSpLocks/>
          </p:cNvCxnSpPr>
          <p:nvPr/>
        </p:nvCxnSpPr>
        <p:spPr>
          <a:xfrm>
            <a:off x="4043090" y="6788916"/>
            <a:ext cx="0" cy="295616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線矢印コネクタ 167">
            <a:extLst>
              <a:ext uri="{FF2B5EF4-FFF2-40B4-BE49-F238E27FC236}">
                <a16:creationId xmlns:a16="http://schemas.microsoft.com/office/drawing/2014/main" id="{7316CFE4-A13A-8E8D-325F-7E30DE09E59F}"/>
              </a:ext>
            </a:extLst>
          </p:cNvPr>
          <p:cNvCxnSpPr>
            <a:cxnSpLocks/>
          </p:cNvCxnSpPr>
          <p:nvPr/>
        </p:nvCxnSpPr>
        <p:spPr>
          <a:xfrm>
            <a:off x="4058032" y="7507913"/>
            <a:ext cx="0" cy="295616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テキスト ボックス 168">
            <a:extLst>
              <a:ext uri="{FF2B5EF4-FFF2-40B4-BE49-F238E27FC236}">
                <a16:creationId xmlns:a16="http://schemas.microsoft.com/office/drawing/2014/main" id="{DCB96722-CB9A-A919-5A69-7A4E1C5F3B07}"/>
              </a:ext>
            </a:extLst>
          </p:cNvPr>
          <p:cNvSpPr txBox="1"/>
          <p:nvPr/>
        </p:nvSpPr>
        <p:spPr>
          <a:xfrm>
            <a:off x="4033378" y="5400126"/>
            <a:ext cx="555692" cy="281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b="1" dirty="0">
                <a:solidFill>
                  <a:schemeClr val="accent1"/>
                </a:solidFill>
                <a:latin typeface="+mn-ea"/>
              </a:rPr>
              <a:t>はい</a:t>
            </a:r>
          </a:p>
        </p:txBody>
      </p:sp>
      <p:sp>
        <p:nvSpPr>
          <p:cNvPr id="171" name="テキスト ボックス 170">
            <a:extLst>
              <a:ext uri="{FF2B5EF4-FFF2-40B4-BE49-F238E27FC236}">
                <a16:creationId xmlns:a16="http://schemas.microsoft.com/office/drawing/2014/main" id="{9A825B83-2524-7FA5-B286-0A1F4DB75941}"/>
              </a:ext>
            </a:extLst>
          </p:cNvPr>
          <p:cNvSpPr txBox="1"/>
          <p:nvPr/>
        </p:nvSpPr>
        <p:spPr>
          <a:xfrm>
            <a:off x="4033378" y="6811040"/>
            <a:ext cx="555692" cy="281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b="1" dirty="0">
                <a:solidFill>
                  <a:schemeClr val="accent1"/>
                </a:solidFill>
                <a:latin typeface="+mn-ea"/>
              </a:rPr>
              <a:t>はい</a:t>
            </a:r>
          </a:p>
        </p:txBody>
      </p:sp>
      <p:sp>
        <p:nvSpPr>
          <p:cNvPr id="172" name="テキスト ボックス 171">
            <a:extLst>
              <a:ext uri="{FF2B5EF4-FFF2-40B4-BE49-F238E27FC236}">
                <a16:creationId xmlns:a16="http://schemas.microsoft.com/office/drawing/2014/main" id="{06AB17F0-72A2-3F9F-1C05-BB51543D8E5C}"/>
              </a:ext>
            </a:extLst>
          </p:cNvPr>
          <p:cNvSpPr txBox="1"/>
          <p:nvPr/>
        </p:nvSpPr>
        <p:spPr>
          <a:xfrm>
            <a:off x="4033378" y="7523027"/>
            <a:ext cx="555692" cy="281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b="1" dirty="0">
                <a:solidFill>
                  <a:schemeClr val="accent1"/>
                </a:solidFill>
                <a:latin typeface="+mn-ea"/>
              </a:rPr>
              <a:t>はい</a:t>
            </a:r>
          </a:p>
        </p:txBody>
      </p:sp>
      <p:cxnSp>
        <p:nvCxnSpPr>
          <p:cNvPr id="173" name="直線矢印コネクタ 172">
            <a:extLst>
              <a:ext uri="{FF2B5EF4-FFF2-40B4-BE49-F238E27FC236}">
                <a16:creationId xmlns:a16="http://schemas.microsoft.com/office/drawing/2014/main" id="{61073FEE-1AE2-79F5-5154-B679961635F5}"/>
              </a:ext>
            </a:extLst>
          </p:cNvPr>
          <p:cNvCxnSpPr>
            <a:cxnSpLocks/>
          </p:cNvCxnSpPr>
          <p:nvPr/>
        </p:nvCxnSpPr>
        <p:spPr>
          <a:xfrm>
            <a:off x="4070732" y="8200063"/>
            <a:ext cx="0" cy="295616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テキスト ボックス 173">
            <a:extLst>
              <a:ext uri="{FF2B5EF4-FFF2-40B4-BE49-F238E27FC236}">
                <a16:creationId xmlns:a16="http://schemas.microsoft.com/office/drawing/2014/main" id="{1C06EEA5-31B7-1C9D-AB8C-0AB1D5F3E0CC}"/>
              </a:ext>
            </a:extLst>
          </p:cNvPr>
          <p:cNvSpPr txBox="1"/>
          <p:nvPr/>
        </p:nvSpPr>
        <p:spPr>
          <a:xfrm>
            <a:off x="4033378" y="8215177"/>
            <a:ext cx="555692" cy="281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b="1" dirty="0">
                <a:solidFill>
                  <a:schemeClr val="accent1"/>
                </a:solidFill>
                <a:latin typeface="+mn-ea"/>
              </a:rPr>
              <a:t>はい</a:t>
            </a:r>
          </a:p>
        </p:txBody>
      </p:sp>
      <p:cxnSp>
        <p:nvCxnSpPr>
          <p:cNvPr id="176" name="直線矢印コネクタ 175">
            <a:extLst>
              <a:ext uri="{FF2B5EF4-FFF2-40B4-BE49-F238E27FC236}">
                <a16:creationId xmlns:a16="http://schemas.microsoft.com/office/drawing/2014/main" id="{6FD2353E-6F45-477E-7E5D-DFAE85C4F079}"/>
              </a:ext>
            </a:extLst>
          </p:cNvPr>
          <p:cNvCxnSpPr>
            <a:cxnSpLocks/>
          </p:cNvCxnSpPr>
          <p:nvPr/>
        </p:nvCxnSpPr>
        <p:spPr>
          <a:xfrm>
            <a:off x="4841260" y="5144509"/>
            <a:ext cx="311765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直線矢印コネクタ 180">
            <a:extLst>
              <a:ext uri="{FF2B5EF4-FFF2-40B4-BE49-F238E27FC236}">
                <a16:creationId xmlns:a16="http://schemas.microsoft.com/office/drawing/2014/main" id="{772D7B0D-8D2E-A5CC-6156-3CADA0AB186B}"/>
              </a:ext>
            </a:extLst>
          </p:cNvPr>
          <p:cNvCxnSpPr>
            <a:cxnSpLocks/>
          </p:cNvCxnSpPr>
          <p:nvPr/>
        </p:nvCxnSpPr>
        <p:spPr>
          <a:xfrm>
            <a:off x="5925678" y="6084300"/>
            <a:ext cx="0" cy="29561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直線矢印コネクタ 181">
            <a:extLst>
              <a:ext uri="{FF2B5EF4-FFF2-40B4-BE49-F238E27FC236}">
                <a16:creationId xmlns:a16="http://schemas.microsoft.com/office/drawing/2014/main" id="{C2156F11-8B81-904B-9436-247222278188}"/>
              </a:ext>
            </a:extLst>
          </p:cNvPr>
          <p:cNvCxnSpPr>
            <a:cxnSpLocks/>
          </p:cNvCxnSpPr>
          <p:nvPr/>
        </p:nvCxnSpPr>
        <p:spPr>
          <a:xfrm>
            <a:off x="5932028" y="7475758"/>
            <a:ext cx="0" cy="29561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3" name="テキスト ボックス 182">
            <a:extLst>
              <a:ext uri="{FF2B5EF4-FFF2-40B4-BE49-F238E27FC236}">
                <a16:creationId xmlns:a16="http://schemas.microsoft.com/office/drawing/2014/main" id="{E2B8E086-DF74-F633-A0B7-9B7FDC638C61}"/>
              </a:ext>
            </a:extLst>
          </p:cNvPr>
          <p:cNvSpPr txBox="1"/>
          <p:nvPr/>
        </p:nvSpPr>
        <p:spPr>
          <a:xfrm>
            <a:off x="4766872" y="8136661"/>
            <a:ext cx="625459" cy="281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b="1" dirty="0">
                <a:solidFill>
                  <a:srgbClr val="FF0000"/>
                </a:solidFill>
                <a:latin typeface="+mn-ea"/>
              </a:rPr>
              <a:t>いいえ</a:t>
            </a:r>
          </a:p>
        </p:txBody>
      </p:sp>
      <p:cxnSp>
        <p:nvCxnSpPr>
          <p:cNvPr id="184" name="直線コネクタ 183">
            <a:extLst>
              <a:ext uri="{FF2B5EF4-FFF2-40B4-BE49-F238E27FC236}">
                <a16:creationId xmlns:a16="http://schemas.microsoft.com/office/drawing/2014/main" id="{A25B2EF3-EF0C-4515-DB73-F945FF527893}"/>
              </a:ext>
            </a:extLst>
          </p:cNvPr>
          <p:cNvCxnSpPr>
            <a:cxnSpLocks/>
          </p:cNvCxnSpPr>
          <p:nvPr/>
        </p:nvCxnSpPr>
        <p:spPr>
          <a:xfrm>
            <a:off x="4841260" y="6589564"/>
            <a:ext cx="22599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直線矢印コネクタ 185">
            <a:extLst>
              <a:ext uri="{FF2B5EF4-FFF2-40B4-BE49-F238E27FC236}">
                <a16:creationId xmlns:a16="http://schemas.microsoft.com/office/drawing/2014/main" id="{4528A4AE-52D8-4953-1245-100838440B6F}"/>
              </a:ext>
            </a:extLst>
          </p:cNvPr>
          <p:cNvCxnSpPr>
            <a:cxnSpLocks/>
          </p:cNvCxnSpPr>
          <p:nvPr/>
        </p:nvCxnSpPr>
        <p:spPr>
          <a:xfrm>
            <a:off x="5062678" y="6588845"/>
            <a:ext cx="0" cy="141315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" name="テキスト ボックス 189">
            <a:extLst>
              <a:ext uri="{FF2B5EF4-FFF2-40B4-BE49-F238E27FC236}">
                <a16:creationId xmlns:a16="http://schemas.microsoft.com/office/drawing/2014/main" id="{B785587E-A0EA-AA65-DD22-03FFBCDB246A}"/>
              </a:ext>
            </a:extLst>
          </p:cNvPr>
          <p:cNvSpPr txBox="1"/>
          <p:nvPr/>
        </p:nvSpPr>
        <p:spPr>
          <a:xfrm>
            <a:off x="4712372" y="6146796"/>
            <a:ext cx="625459" cy="281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b="1" dirty="0">
                <a:solidFill>
                  <a:srgbClr val="FF0000"/>
                </a:solidFill>
                <a:latin typeface="+mn-ea"/>
              </a:rPr>
              <a:t>いいえ</a:t>
            </a:r>
          </a:p>
        </p:txBody>
      </p:sp>
      <p:sp>
        <p:nvSpPr>
          <p:cNvPr id="198" name="四角形: 角を丸くする 197">
            <a:extLst>
              <a:ext uri="{FF2B5EF4-FFF2-40B4-BE49-F238E27FC236}">
                <a16:creationId xmlns:a16="http://schemas.microsoft.com/office/drawing/2014/main" id="{1A4B4B45-4F58-2765-9A8C-D769F6469A59}"/>
              </a:ext>
            </a:extLst>
          </p:cNvPr>
          <p:cNvSpPr/>
          <p:nvPr/>
        </p:nvSpPr>
        <p:spPr>
          <a:xfrm>
            <a:off x="119011" y="6415271"/>
            <a:ext cx="2958866" cy="321363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200" b="1" dirty="0">
                <a:solidFill>
                  <a:schemeClr val="bg1"/>
                </a:solidFill>
              </a:rPr>
              <a:t>予防の基本</a:t>
            </a:r>
            <a:endParaRPr lang="en-US" altLang="ja-JP" sz="1200" b="1" dirty="0">
              <a:solidFill>
                <a:schemeClr val="bg1"/>
              </a:solidFill>
            </a:endParaRPr>
          </a:p>
        </p:txBody>
      </p:sp>
      <p:sp>
        <p:nvSpPr>
          <p:cNvPr id="199" name="四角形: 角を丸くする 198">
            <a:extLst>
              <a:ext uri="{FF2B5EF4-FFF2-40B4-BE49-F238E27FC236}">
                <a16:creationId xmlns:a16="http://schemas.microsoft.com/office/drawing/2014/main" id="{18FF8F8B-3A07-5FA1-4271-2F07D7F7C009}"/>
              </a:ext>
            </a:extLst>
          </p:cNvPr>
          <p:cNvSpPr/>
          <p:nvPr/>
        </p:nvSpPr>
        <p:spPr>
          <a:xfrm>
            <a:off x="130917" y="7435047"/>
            <a:ext cx="2958866" cy="321363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b="1" dirty="0">
                <a:solidFill>
                  <a:schemeClr val="bg1"/>
                </a:solidFill>
              </a:rPr>
              <a:t>WBGT</a:t>
            </a:r>
            <a:r>
              <a:rPr lang="ja-JP" altLang="en-US" sz="1200" b="1" dirty="0">
                <a:solidFill>
                  <a:schemeClr val="bg1"/>
                </a:solidFill>
              </a:rPr>
              <a:t>の目安と対応</a:t>
            </a:r>
            <a:endParaRPr lang="en-US" altLang="ja-JP" sz="1200" b="1" dirty="0">
              <a:solidFill>
                <a:schemeClr val="bg1"/>
              </a:solidFill>
            </a:endParaRPr>
          </a:p>
        </p:txBody>
      </p:sp>
      <p:pic>
        <p:nvPicPr>
          <p:cNvPr id="83" name="図 82">
            <a:extLst>
              <a:ext uri="{FF2B5EF4-FFF2-40B4-BE49-F238E27FC236}">
                <a16:creationId xmlns:a16="http://schemas.microsoft.com/office/drawing/2014/main" id="{76CD64D0-C65B-36CA-E9A5-5B61126AA5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004" y="3640935"/>
            <a:ext cx="733833" cy="671865"/>
          </a:xfrm>
          <a:prstGeom prst="rect">
            <a:avLst/>
          </a:prstGeom>
        </p:spPr>
      </p:pic>
      <p:pic>
        <p:nvPicPr>
          <p:cNvPr id="212" name="図 211" descr="食品, 部屋 が含まれている画像&#10;&#10;AI 生成コンテンツは誤りを含む可能性があります。">
            <a:extLst>
              <a:ext uri="{FF2B5EF4-FFF2-40B4-BE49-F238E27FC236}">
                <a16:creationId xmlns:a16="http://schemas.microsoft.com/office/drawing/2014/main" id="{2F5C51CB-6E06-5B4C-7D7A-DB32D86B7D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050" y="2809307"/>
            <a:ext cx="934536" cy="934536"/>
          </a:xfrm>
          <a:prstGeom prst="rect">
            <a:avLst/>
          </a:prstGeom>
        </p:spPr>
      </p:pic>
      <p:sp>
        <p:nvSpPr>
          <p:cNvPr id="216" name="四角形: 角を丸くする 215">
            <a:extLst>
              <a:ext uri="{FF2B5EF4-FFF2-40B4-BE49-F238E27FC236}">
                <a16:creationId xmlns:a16="http://schemas.microsoft.com/office/drawing/2014/main" id="{862EDA37-46B8-0F90-B73B-10CFA039BC2E}"/>
              </a:ext>
            </a:extLst>
          </p:cNvPr>
          <p:cNvSpPr/>
          <p:nvPr/>
        </p:nvSpPr>
        <p:spPr>
          <a:xfrm>
            <a:off x="126646" y="8841966"/>
            <a:ext cx="2957323" cy="207239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1050" b="1" dirty="0"/>
              <a:t>25℃</a:t>
            </a:r>
            <a:r>
              <a:rPr kumimoji="1" lang="ja-JP" altLang="en-US" sz="1050" b="1" dirty="0"/>
              <a:t>以上：警戒　　　→水分補給・休憩</a:t>
            </a:r>
          </a:p>
        </p:txBody>
      </p:sp>
      <p:sp>
        <p:nvSpPr>
          <p:cNvPr id="217" name="四角形: 角を丸くする 216">
            <a:extLst>
              <a:ext uri="{FF2B5EF4-FFF2-40B4-BE49-F238E27FC236}">
                <a16:creationId xmlns:a16="http://schemas.microsoft.com/office/drawing/2014/main" id="{61D4AD7D-C9E8-D188-1AAD-5C1F4193BA88}"/>
              </a:ext>
            </a:extLst>
          </p:cNvPr>
          <p:cNvSpPr/>
          <p:nvPr/>
        </p:nvSpPr>
        <p:spPr>
          <a:xfrm>
            <a:off x="119010" y="9095307"/>
            <a:ext cx="2957323" cy="346572"/>
          </a:xfrm>
          <a:prstGeom prst="round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b="1" dirty="0"/>
              <a:t>28℃</a:t>
            </a:r>
            <a:r>
              <a:rPr lang="ja-JP" altLang="en-US" sz="1050" b="1" dirty="0"/>
              <a:t>以上：厳重警戒　→激しい作業を避け、　</a:t>
            </a:r>
            <a:endParaRPr lang="en-US" altLang="ja-JP" sz="1050" b="1" dirty="0"/>
          </a:p>
          <a:p>
            <a:r>
              <a:rPr lang="ja-JP" altLang="en-US" sz="1050" b="1" dirty="0"/>
              <a:t>　　　　　　　　　　　休憩を増やす</a:t>
            </a:r>
            <a:endParaRPr lang="en-US" altLang="ja-JP" sz="1050" b="1" dirty="0">
              <a:solidFill>
                <a:schemeClr val="bg1"/>
              </a:solidFill>
            </a:endParaRPr>
          </a:p>
        </p:txBody>
      </p:sp>
      <p:sp>
        <p:nvSpPr>
          <p:cNvPr id="218" name="四角形: 角を丸くする 217">
            <a:extLst>
              <a:ext uri="{FF2B5EF4-FFF2-40B4-BE49-F238E27FC236}">
                <a16:creationId xmlns:a16="http://schemas.microsoft.com/office/drawing/2014/main" id="{06798543-A13B-9E57-AADE-ABDFA26FBA27}"/>
              </a:ext>
            </a:extLst>
          </p:cNvPr>
          <p:cNvSpPr/>
          <p:nvPr/>
        </p:nvSpPr>
        <p:spPr>
          <a:xfrm>
            <a:off x="119010" y="9487438"/>
            <a:ext cx="2957323" cy="207239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b="1" dirty="0"/>
              <a:t>31℃</a:t>
            </a:r>
            <a:r>
              <a:rPr lang="ja-JP" altLang="en-US" sz="1050" b="1" dirty="0"/>
              <a:t>以上：危険　　　→作業中断を検討</a:t>
            </a:r>
            <a:endParaRPr lang="en-US" altLang="ja-JP" sz="1050" b="1" dirty="0">
              <a:solidFill>
                <a:schemeClr val="bg1"/>
              </a:solidFill>
            </a:endParaRPr>
          </a:p>
        </p:txBody>
      </p:sp>
      <p:pic>
        <p:nvPicPr>
          <p:cNvPr id="4" name="図 3" descr="時計 が含まれている画像&#10;&#10;AI 生成コンテンツは誤りを含む可能性があります。">
            <a:extLst>
              <a:ext uri="{FF2B5EF4-FFF2-40B4-BE49-F238E27FC236}">
                <a16:creationId xmlns:a16="http://schemas.microsoft.com/office/drawing/2014/main" id="{90C3C84E-A791-08E5-3571-59909B3FA7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229" y="2474829"/>
            <a:ext cx="741435" cy="336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596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Arial"/>
        <a:ea typeface="游ゴシック Light"/>
        <a:cs typeface=""/>
      </a:majorFont>
      <a:minorFont>
        <a:latin typeface="Arial"/>
        <a:ea typeface="游ゴシック"/>
        <a:cs typeface="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8469</TotalTime>
  <Words>652</Words>
  <Application>Microsoft Office PowerPoint</Application>
  <PresentationFormat>A4 210 x 297 mm</PresentationFormat>
  <Paragraphs>61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游ゴシック</vt:lpstr>
      <vt:lpstr>Arial</vt:lpstr>
      <vt:lpstr>Segoe UI</vt:lpstr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USER022</dc:creator>
  <cp:lastModifiedBy>脇光寛(087)｜社会保険労務士法人サトー</cp:lastModifiedBy>
  <cp:revision>424</cp:revision>
  <cp:lastPrinted>2026-05-28T03:04:50Z</cp:lastPrinted>
  <dcterms:created xsi:type="dcterms:W3CDTF">2019-05-13T07:21:14Z</dcterms:created>
  <dcterms:modified xsi:type="dcterms:W3CDTF">2026-06-02T00:20:05Z</dcterms:modified>
</cp:coreProperties>
</file>