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"/>
  </p:notesMasterIdLst>
  <p:sldIdLst>
    <p:sldId id="331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022" initials="U" lastIdx="1" clrIdx="0">
    <p:extLst>
      <p:ext uri="{19B8F6BF-5375-455C-9EA6-DF929625EA0E}">
        <p15:presenceInfo xmlns:p15="http://schemas.microsoft.com/office/powerpoint/2012/main" userId="USER022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651"/>
    <a:srgbClr val="FF9933"/>
    <a:srgbClr val="FF7C80"/>
    <a:srgbClr val="FF5050"/>
    <a:srgbClr val="FF3399"/>
    <a:srgbClr val="FF3300"/>
    <a:srgbClr val="CC0099"/>
    <a:srgbClr val="FF6600"/>
    <a:srgbClr val="FFC000"/>
    <a:srgbClr val="0CBC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中間スタイル 1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8D230F3-CF80-4859-8CE7-A43EE81993B5}" styleName="淡色スタイル 1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9" autoAdjust="0"/>
    <p:restoredTop sz="96242" autoAdjust="0"/>
  </p:normalViewPr>
  <p:slideViewPr>
    <p:cSldViewPr snapToGrid="0">
      <p:cViewPr>
        <p:scale>
          <a:sx n="125" d="100"/>
          <a:sy n="125" d="100"/>
        </p:scale>
        <p:origin x="2004" y="-222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commentAuthors" Target="commentAuthors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38529D-D435-4F4C-AFF0-F6718E4B15C7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942D60-BB17-496B-8C24-3F2395A4AE8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630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942D60-BB17-496B-8C24-3F2395A4AE8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5680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D9F92-753F-4153-A3F9-EA84EEEFA7DC}" type="datetime1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826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6FF3-1019-4B31-903F-BF6855CC803F}" type="datetime1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487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8C28-388F-4713-A4D5-28129BB3356D}" type="datetime1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992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B80EC-BEE1-40B8-96FF-7DBBB5EC03DD}" type="datetime1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6272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7C36D-CB1E-4D23-B226-C3D77A5F86AD}" type="datetime1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8593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3386E-5C64-4B62-92BB-75453D559948}" type="datetime1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8383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5836D-D117-4CBA-A904-3C55402B67BB}" type="datetime1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437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7D03A-EDC3-44F8-BA81-B8D80DC0F88B}" type="datetime1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3130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544CE-63CD-4F4D-8EEF-2B396FF20300}" type="datetime1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5391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6DC80-70AA-4A4C-A6C6-E1058AA6DDE8}" type="datetime1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1215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04C41-5E50-4AD9-98B1-70311C8E653B}" type="datetime1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78613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FAC33-9443-470A-B5C4-A24CCAA81C80}" type="datetime1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4BD15-CB1B-4A51-B17A-5B306F684C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136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四角形: 角を丸くする 132">
            <a:extLst>
              <a:ext uri="{FF2B5EF4-FFF2-40B4-BE49-F238E27FC236}">
                <a16:creationId xmlns:a16="http://schemas.microsoft.com/office/drawing/2014/main" id="{1880331A-22F5-5BD8-825D-B96C6F67BD7E}"/>
              </a:ext>
            </a:extLst>
          </p:cNvPr>
          <p:cNvSpPr/>
          <p:nvPr/>
        </p:nvSpPr>
        <p:spPr>
          <a:xfrm>
            <a:off x="4059803" y="7975397"/>
            <a:ext cx="2691500" cy="159345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53A36EA3-A912-4B28-A243-E4076BE880A6}"/>
              </a:ext>
            </a:extLst>
          </p:cNvPr>
          <p:cNvSpPr/>
          <p:nvPr/>
        </p:nvSpPr>
        <p:spPr>
          <a:xfrm>
            <a:off x="1754884" y="463713"/>
            <a:ext cx="5103115" cy="63525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>
              <a:lnSpc>
                <a:spcPct val="125000"/>
              </a:lnSpc>
              <a:buNone/>
            </a:pPr>
            <a:r>
              <a:rPr lang="ja-JP" altLang="en-US" sz="1600" b="1">
                <a:solidFill>
                  <a:schemeClr val="bg1"/>
                </a:solidFill>
                <a:latin typeface="+mn-ea"/>
              </a:rPr>
              <a:t>糖尿病は誰にでも起こり得る身近な病気です</a:t>
            </a:r>
            <a:br>
              <a:rPr lang="en-US" altLang="ja-JP" sz="1600" b="1">
                <a:solidFill>
                  <a:schemeClr val="bg1"/>
                </a:solidFill>
                <a:latin typeface="+mn-ea"/>
              </a:rPr>
            </a:br>
            <a:r>
              <a:rPr lang="ja-JP" altLang="en-US" sz="1400" b="1">
                <a:solidFill>
                  <a:schemeClr val="bg1"/>
                </a:solidFill>
                <a:latin typeface="+mn-ea"/>
              </a:rPr>
              <a:t>～</a:t>
            </a:r>
            <a:r>
              <a:rPr lang="en-US" altLang="ja-JP" sz="1400" b="1">
                <a:solidFill>
                  <a:schemeClr val="bg1"/>
                </a:solidFill>
                <a:latin typeface="+mn-ea"/>
              </a:rPr>
              <a:t>11</a:t>
            </a:r>
            <a:r>
              <a:rPr lang="ja-JP" altLang="en-US" sz="1400" b="1">
                <a:solidFill>
                  <a:schemeClr val="bg1"/>
                </a:solidFill>
                <a:latin typeface="+mn-ea"/>
              </a:rPr>
              <a:t>月</a:t>
            </a:r>
            <a:r>
              <a:rPr lang="en-US" altLang="ja-JP" sz="1400" b="1">
                <a:solidFill>
                  <a:schemeClr val="bg1"/>
                </a:solidFill>
                <a:latin typeface="+mn-ea"/>
              </a:rPr>
              <a:t>14</a:t>
            </a:r>
            <a:r>
              <a:rPr lang="ja-JP" altLang="en-US" sz="1400" b="1">
                <a:solidFill>
                  <a:schemeClr val="bg1"/>
                </a:solidFill>
                <a:latin typeface="+mn-ea"/>
              </a:rPr>
              <a:t>日は世界糖尿病デーです～</a:t>
            </a:r>
            <a:endParaRPr lang="en-US" altLang="ja-JP" sz="1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55C0CD9-88BE-4A9D-A306-F1FD944DDEEE}"/>
              </a:ext>
            </a:extLst>
          </p:cNvPr>
          <p:cNvSpPr txBox="1"/>
          <p:nvPr/>
        </p:nvSpPr>
        <p:spPr>
          <a:xfrm>
            <a:off x="3905347" y="68634"/>
            <a:ext cx="2966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600" b="1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kumimoji="1" lang="ja-JP" altLang="en-US" sz="1600" b="1">
                <a:latin typeface="Arial" panose="020B0604020202020204" pitchFamily="34" charset="0"/>
                <a:cs typeface="Arial" panose="020B0604020202020204" pitchFamily="34" charset="0"/>
              </a:rPr>
              <a:t>年</a:t>
            </a:r>
            <a:r>
              <a:rPr kumimoji="1" lang="en-US" altLang="ja-JP" sz="1600" b="1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kumimoji="1" lang="ja-JP" altLang="en-US" sz="1600" b="1">
                <a:latin typeface="Arial" panose="020B0604020202020204" pitchFamily="34" charset="0"/>
                <a:cs typeface="Arial" panose="020B0604020202020204" pitchFamily="34" charset="0"/>
              </a:rPr>
              <a:t>月</a:t>
            </a:r>
            <a:endParaRPr kumimoji="1" lang="en-US" altLang="ja-JP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CD50C3AE-0CCA-4CCF-A0F2-D88467A227F1}"/>
              </a:ext>
            </a:extLst>
          </p:cNvPr>
          <p:cNvSpPr/>
          <p:nvPr/>
        </p:nvSpPr>
        <p:spPr>
          <a:xfrm>
            <a:off x="0" y="426266"/>
            <a:ext cx="1754884" cy="69954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kumimoji="1" lang="ja-JP" altLang="en-US" sz="2400" b="1" dirty="0">
                <a:solidFill>
                  <a:schemeClr val="tx1"/>
                </a:solidFill>
              </a:rPr>
              <a:t>健康情報</a:t>
            </a:r>
            <a:endParaRPr kumimoji="1" lang="en-US" altLang="ja-JP" sz="2400" b="1" dirty="0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5DBDED1-183F-8EDD-57BE-78A8F8920229}"/>
              </a:ext>
            </a:extLst>
          </p:cNvPr>
          <p:cNvSpPr txBox="1"/>
          <p:nvPr/>
        </p:nvSpPr>
        <p:spPr>
          <a:xfrm>
            <a:off x="-3" y="9524507"/>
            <a:ext cx="6849852" cy="390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ja-JP" sz="800">
                <a:latin typeface="+mn-ea"/>
              </a:rPr>
              <a:t>【</a:t>
            </a:r>
            <a:r>
              <a:rPr lang="ja-JP" altLang="en-US" sz="800">
                <a:latin typeface="+mn-ea"/>
              </a:rPr>
              <a:t>参考</a:t>
            </a:r>
            <a:r>
              <a:rPr lang="en-US" altLang="ja-JP" sz="800">
                <a:latin typeface="+mn-ea"/>
              </a:rPr>
              <a:t>】</a:t>
            </a:r>
            <a:r>
              <a:rPr lang="ja-JP" altLang="en-US" sz="800">
                <a:latin typeface="+mn-ea"/>
              </a:rPr>
              <a:t>厚生労働省「広報誌</a:t>
            </a:r>
            <a:r>
              <a:rPr lang="en-US" altLang="ja-JP" sz="800">
                <a:latin typeface="+mn-ea"/>
              </a:rPr>
              <a:t>『</a:t>
            </a:r>
            <a:r>
              <a:rPr lang="ja-JP" altLang="en-US" sz="800">
                <a:latin typeface="+mn-ea"/>
              </a:rPr>
              <a:t>厚生労働</a:t>
            </a:r>
            <a:r>
              <a:rPr lang="en-US" altLang="ja-JP" sz="800">
                <a:latin typeface="+mn-ea"/>
              </a:rPr>
              <a:t>』2024</a:t>
            </a:r>
            <a:r>
              <a:rPr lang="ja-JP" altLang="en-US" sz="800">
                <a:latin typeface="+mn-ea"/>
              </a:rPr>
              <a:t>年</a:t>
            </a:r>
            <a:r>
              <a:rPr lang="en-US" altLang="ja-JP" sz="800">
                <a:latin typeface="+mn-ea"/>
              </a:rPr>
              <a:t>11</a:t>
            </a:r>
            <a:r>
              <a:rPr lang="ja-JP" altLang="en-US" sz="800">
                <a:latin typeface="+mn-ea"/>
              </a:rPr>
              <a:t>月号」連載「みんなで知ろう！ からだのこと」</a:t>
            </a:r>
            <a:r>
              <a:rPr lang="en-US" altLang="zh-CN" sz="800">
                <a:latin typeface="+mn-ea"/>
              </a:rPr>
              <a:t>https://www.mhlw.go.jp/stf/houdou_kouhou/kouhou_shuppan/magazine/202411_006.html</a:t>
            </a:r>
            <a:endParaRPr lang="en-US" altLang="ja-JP" sz="800" dirty="0">
              <a:latin typeface="+mn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868E89E-8A56-7989-D110-2BDC2FA02726}"/>
              </a:ext>
            </a:extLst>
          </p:cNvPr>
          <p:cNvSpPr txBox="1"/>
          <p:nvPr/>
        </p:nvSpPr>
        <p:spPr>
          <a:xfrm>
            <a:off x="8151" y="1946623"/>
            <a:ext cx="6849849" cy="10897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050" b="1">
                <a:latin typeface="+mn-ea"/>
              </a:rPr>
              <a:t>糖尿病は高齢者や肥満の人だけの病気ではありません</a:t>
            </a:r>
            <a:br>
              <a:rPr lang="en-US" altLang="ja-JP" sz="1050" b="1">
                <a:latin typeface="+mn-ea"/>
              </a:rPr>
            </a:br>
            <a:r>
              <a:rPr lang="ja-JP" altLang="en-US" sz="1050">
                <a:latin typeface="+mn-ea"/>
              </a:rPr>
              <a:t>糖尿病は高齢者や肥満の方だけがなる病気と思われがちですが、食生活や運動不足、加齢、体質などさまざまな要因によって発症します。誰にでも起こり得る身近な病気だからこそ、日頃から生活習慣を見直し、予防に取り組むことが大切です。</a:t>
            </a:r>
            <a:r>
              <a:rPr lang="en-US" altLang="ja-JP" sz="1050">
                <a:latin typeface="+mn-ea"/>
              </a:rPr>
              <a:t>11</a:t>
            </a:r>
            <a:r>
              <a:rPr lang="ja-JP" altLang="en-US" sz="1050">
                <a:latin typeface="+mn-ea"/>
              </a:rPr>
              <a:t>月</a:t>
            </a:r>
            <a:r>
              <a:rPr lang="en-US" altLang="ja-JP" sz="1050">
                <a:latin typeface="+mn-ea"/>
              </a:rPr>
              <a:t>14</a:t>
            </a:r>
            <a:r>
              <a:rPr lang="ja-JP" altLang="en-US" sz="1050">
                <a:latin typeface="+mn-ea"/>
              </a:rPr>
              <a:t>日の世界糖尿病デーを機会に、糖尿病のリスクや予防のポイントについて確認してみましょう。</a:t>
            </a:r>
            <a:endParaRPr lang="ja-JP" altLang="en-US" sz="1050" dirty="0">
              <a:latin typeface="+mn-ea"/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3896FFB8-82DB-4922-85BE-5CDFBA3BE220}"/>
              </a:ext>
            </a:extLst>
          </p:cNvPr>
          <p:cNvSpPr/>
          <p:nvPr/>
        </p:nvSpPr>
        <p:spPr>
          <a:xfrm>
            <a:off x="138467" y="1213357"/>
            <a:ext cx="1258534" cy="676749"/>
          </a:xfrm>
          <a:prstGeom prst="rect">
            <a:avLst/>
          </a:prstGeom>
          <a:noFill/>
          <a:ln w="19050" cmpd="dbl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b="1">
                <a:solidFill>
                  <a:srgbClr val="0070C0"/>
                </a:solidFill>
              </a:rPr>
              <a:t>糖尿病とは？</a:t>
            </a:r>
            <a:br>
              <a:rPr lang="en-US" altLang="ja-JP" sz="1400" b="1">
                <a:solidFill>
                  <a:srgbClr val="0070C0"/>
                </a:solidFill>
              </a:rPr>
            </a:br>
            <a:endParaRPr lang="ja-JP" altLang="en-US" sz="1400" b="1" dirty="0">
              <a:solidFill>
                <a:srgbClr val="0070C0"/>
              </a:solidFill>
            </a:endParaRPr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6B781B4B-4283-E7D8-1363-C17E53AAF74B}"/>
              </a:ext>
            </a:extLst>
          </p:cNvPr>
          <p:cNvSpPr/>
          <p:nvPr/>
        </p:nvSpPr>
        <p:spPr>
          <a:xfrm>
            <a:off x="177196" y="3113039"/>
            <a:ext cx="1278614" cy="2373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sz="1050" b="1" dirty="0">
              <a:solidFill>
                <a:schemeClr val="bg1"/>
              </a:solidFill>
            </a:endParaRPr>
          </a:p>
        </p:txBody>
      </p:sp>
      <p:sp>
        <p:nvSpPr>
          <p:cNvPr id="85" name="正方形/長方形 84">
            <a:extLst>
              <a:ext uri="{FF2B5EF4-FFF2-40B4-BE49-F238E27FC236}">
                <a16:creationId xmlns:a16="http://schemas.microsoft.com/office/drawing/2014/main" id="{C2E0CA40-F864-7D8B-6FA6-E89AD82FCE74}"/>
              </a:ext>
            </a:extLst>
          </p:cNvPr>
          <p:cNvSpPr/>
          <p:nvPr/>
        </p:nvSpPr>
        <p:spPr>
          <a:xfrm>
            <a:off x="127001" y="3072425"/>
            <a:ext cx="1278614" cy="237341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>
                <a:solidFill>
                  <a:schemeClr val="bg1"/>
                </a:solidFill>
              </a:rPr>
              <a:t>糖尿病の合併症</a:t>
            </a:r>
            <a:endParaRPr lang="ja-JP" altLang="en-US" sz="1200" b="1" dirty="0">
              <a:solidFill>
                <a:schemeClr val="bg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4B9B831-6464-0505-073C-CB33103CE562}"/>
              </a:ext>
            </a:extLst>
          </p:cNvPr>
          <p:cNvSpPr txBox="1"/>
          <p:nvPr/>
        </p:nvSpPr>
        <p:spPr>
          <a:xfrm>
            <a:off x="1486053" y="1204341"/>
            <a:ext cx="5265252" cy="6857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050">
                <a:latin typeface="+mn-ea"/>
              </a:rPr>
              <a:t>糖尿病は、インスリンが十分に働かないために、血液中のブドウ糖（血糖）が慢性的に増えてしまう病気です。初期には自覚症状がほとんどなく、気づかないうちに進行することがあります。また、若くても、やせていても発症する可能性があります。</a:t>
            </a:r>
            <a:endParaRPr lang="ja-JP" altLang="en-US" sz="1050" dirty="0">
              <a:latin typeface="+mn-ea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F3DC70D-2717-E4B6-6B06-83D92602617A}"/>
              </a:ext>
            </a:extLst>
          </p:cNvPr>
          <p:cNvSpPr txBox="1"/>
          <p:nvPr/>
        </p:nvSpPr>
        <p:spPr>
          <a:xfrm>
            <a:off x="-16325" y="3364292"/>
            <a:ext cx="6767629" cy="483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050">
                <a:latin typeface="+mn-ea"/>
              </a:rPr>
              <a:t>糖尿病により高血糖の状態が続くと、全身の血管が傷つき、目や腎臓、神経だけでなく、脳や心臓にも影響を及ぼすことがあります。</a:t>
            </a:r>
            <a:endParaRPr lang="ja-JP" altLang="en-US" sz="1050" dirty="0">
              <a:latin typeface="+mn-ea"/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909FCE85-4BF8-35D0-B042-256ED3172A77}"/>
              </a:ext>
            </a:extLst>
          </p:cNvPr>
          <p:cNvSpPr/>
          <p:nvPr/>
        </p:nvSpPr>
        <p:spPr>
          <a:xfrm>
            <a:off x="138468" y="3853675"/>
            <a:ext cx="1523742" cy="893284"/>
          </a:xfrm>
          <a:prstGeom prst="roundRect">
            <a:avLst/>
          </a:prstGeom>
          <a:noFill/>
          <a:ln w="38100" cmpd="dbl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9FBE3943-9BBE-F163-55EF-8110CD35056B}"/>
              </a:ext>
            </a:extLst>
          </p:cNvPr>
          <p:cNvSpPr/>
          <p:nvPr/>
        </p:nvSpPr>
        <p:spPr>
          <a:xfrm>
            <a:off x="1820485" y="3853675"/>
            <a:ext cx="1523742" cy="893284"/>
          </a:xfrm>
          <a:prstGeom prst="roundRect">
            <a:avLst/>
          </a:prstGeom>
          <a:noFill/>
          <a:ln w="38100" cmpd="dbl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4BF74B26-B517-9A55-B811-9D2F09727C6F}"/>
              </a:ext>
            </a:extLst>
          </p:cNvPr>
          <p:cNvSpPr/>
          <p:nvPr/>
        </p:nvSpPr>
        <p:spPr>
          <a:xfrm>
            <a:off x="3502502" y="3838532"/>
            <a:ext cx="1523742" cy="893284"/>
          </a:xfrm>
          <a:prstGeom prst="roundRect">
            <a:avLst/>
          </a:prstGeom>
          <a:noFill/>
          <a:ln w="38100" cmpd="dbl">
            <a:solidFill>
              <a:srgbClr val="FF99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9F00489D-6064-B30D-B6E3-DD9B74C3EFC5}"/>
              </a:ext>
            </a:extLst>
          </p:cNvPr>
          <p:cNvSpPr/>
          <p:nvPr/>
        </p:nvSpPr>
        <p:spPr>
          <a:xfrm>
            <a:off x="5184518" y="3820642"/>
            <a:ext cx="1523742" cy="893284"/>
          </a:xfrm>
          <a:prstGeom prst="roundRect">
            <a:avLst/>
          </a:prstGeom>
          <a:noFill/>
          <a:ln w="38100" cmpd="dbl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44937D6-C4C0-60C8-8229-0A7C9B257990}"/>
              </a:ext>
            </a:extLst>
          </p:cNvPr>
          <p:cNvSpPr txBox="1"/>
          <p:nvPr/>
        </p:nvSpPr>
        <p:spPr>
          <a:xfrm>
            <a:off x="327856" y="3902074"/>
            <a:ext cx="1142245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050" b="1"/>
              <a:t>糖尿病網膜症</a:t>
            </a:r>
            <a:endParaRPr lang="ja-JP" altLang="en-US" sz="1050" b="1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19631EF-B930-200C-FD5C-C5C04AE10F78}"/>
              </a:ext>
            </a:extLst>
          </p:cNvPr>
          <p:cNvSpPr txBox="1"/>
          <p:nvPr/>
        </p:nvSpPr>
        <p:spPr>
          <a:xfrm>
            <a:off x="2142695" y="3893421"/>
            <a:ext cx="882803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 b="1"/>
              <a:t>糖尿病腎症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30F1FF9-B1C9-F97A-A20D-703C9AF4DEAA}"/>
              </a:ext>
            </a:extLst>
          </p:cNvPr>
          <p:cNvSpPr txBox="1"/>
          <p:nvPr/>
        </p:nvSpPr>
        <p:spPr>
          <a:xfrm>
            <a:off x="3730073" y="3915507"/>
            <a:ext cx="116121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 b="1"/>
              <a:t>糖尿病神経障害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C0B7DFA-3851-E3C4-FE03-073E9C9C800B}"/>
              </a:ext>
            </a:extLst>
          </p:cNvPr>
          <p:cNvSpPr txBox="1"/>
          <p:nvPr/>
        </p:nvSpPr>
        <p:spPr>
          <a:xfrm>
            <a:off x="5298716" y="3890074"/>
            <a:ext cx="129534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 b="1"/>
              <a:t>脳卒中・心筋梗塞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28826AAB-BE66-9BF5-9455-E5768CF4174B}"/>
              </a:ext>
            </a:extLst>
          </p:cNvPr>
          <p:cNvSpPr txBox="1"/>
          <p:nvPr/>
        </p:nvSpPr>
        <p:spPr>
          <a:xfrm>
            <a:off x="130838" y="4123923"/>
            <a:ext cx="152374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/>
              <a:t>失明につながることがあります。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147D5584-8AFD-6600-9269-13935574A8FD}"/>
              </a:ext>
            </a:extLst>
          </p:cNvPr>
          <p:cNvSpPr txBox="1"/>
          <p:nvPr/>
        </p:nvSpPr>
        <p:spPr>
          <a:xfrm>
            <a:off x="1822223" y="4123923"/>
            <a:ext cx="153327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/>
              <a:t>人工透析が必要になることがあります。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E4D0BC12-53D5-BD07-7E13-FE7B90598378}"/>
              </a:ext>
            </a:extLst>
          </p:cNvPr>
          <p:cNvSpPr txBox="1"/>
          <p:nvPr/>
        </p:nvSpPr>
        <p:spPr>
          <a:xfrm>
            <a:off x="3513773" y="4123923"/>
            <a:ext cx="1523742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/>
              <a:t>重症化すると足の切断につながることが</a:t>
            </a:r>
            <a:br>
              <a:rPr lang="en-US" altLang="ja-JP" sz="1050"/>
            </a:br>
            <a:r>
              <a:rPr lang="ja-JP" altLang="en-US" sz="1050"/>
              <a:t>あります。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628DA9D-A12B-953C-F54A-48E837AE9DAD}"/>
              </a:ext>
            </a:extLst>
          </p:cNvPr>
          <p:cNvSpPr txBox="1"/>
          <p:nvPr/>
        </p:nvSpPr>
        <p:spPr>
          <a:xfrm>
            <a:off x="5195788" y="4123923"/>
            <a:ext cx="1512471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/>
              <a:t>発症リスクが高まります。</a:t>
            </a:r>
          </a:p>
        </p:txBody>
      </p:sp>
      <p:pic>
        <p:nvPicPr>
          <p:cNvPr id="87" name="図 86" descr="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93C004A4-7FC6-DF65-3560-317C615BBB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92" y="4344372"/>
            <a:ext cx="395360" cy="360766"/>
          </a:xfrm>
          <a:prstGeom prst="rect">
            <a:avLst/>
          </a:prstGeom>
        </p:spPr>
      </p:pic>
      <p:pic>
        <p:nvPicPr>
          <p:cNvPr id="89" name="図 88" descr="シャツ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268524A5-6080-90C7-0DAF-20C0E8EF0F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230" y="4374323"/>
            <a:ext cx="274538" cy="300863"/>
          </a:xfrm>
          <a:prstGeom prst="rect">
            <a:avLst/>
          </a:prstGeom>
        </p:spPr>
      </p:pic>
      <p:pic>
        <p:nvPicPr>
          <p:cNvPr id="91" name="図 90" descr="黒い背景と白い文字の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C8E472EC-F6F8-3029-D923-D6B15E7A9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029" y="4301182"/>
            <a:ext cx="473315" cy="470949"/>
          </a:xfrm>
          <a:prstGeom prst="rect">
            <a:avLst/>
          </a:prstGeom>
        </p:spPr>
      </p:pic>
      <p:pic>
        <p:nvPicPr>
          <p:cNvPr id="94" name="図 93" descr="花の模様の絵&#10;&#10;AI 生成コンテンツは誤りを含む可能性があります。">
            <a:extLst>
              <a:ext uri="{FF2B5EF4-FFF2-40B4-BE49-F238E27FC236}">
                <a16:creationId xmlns:a16="http://schemas.microsoft.com/office/drawing/2014/main" id="{CFAC5156-41D3-0D07-4F11-FC73C90FDC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978" y="4374323"/>
            <a:ext cx="350993" cy="324668"/>
          </a:xfrm>
          <a:prstGeom prst="rect">
            <a:avLst/>
          </a:prstGeom>
        </p:spPr>
      </p:pic>
      <p:pic>
        <p:nvPicPr>
          <p:cNvPr id="96" name="図 95">
            <a:extLst>
              <a:ext uri="{FF2B5EF4-FFF2-40B4-BE49-F238E27FC236}">
                <a16:creationId xmlns:a16="http://schemas.microsoft.com/office/drawing/2014/main" id="{C741989B-B2F2-C7AF-6763-ECCE91C235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6272" y="4346648"/>
            <a:ext cx="361339" cy="359532"/>
          </a:xfrm>
          <a:prstGeom prst="rect">
            <a:avLst/>
          </a:prstGeom>
        </p:spPr>
      </p:pic>
      <p:sp>
        <p:nvSpPr>
          <p:cNvPr id="98" name="正方形/長方形 97">
            <a:extLst>
              <a:ext uri="{FF2B5EF4-FFF2-40B4-BE49-F238E27FC236}">
                <a16:creationId xmlns:a16="http://schemas.microsoft.com/office/drawing/2014/main" id="{6F26BB60-0F2C-BABA-4E2E-E5B2791077CB}"/>
              </a:ext>
            </a:extLst>
          </p:cNvPr>
          <p:cNvSpPr/>
          <p:nvPr/>
        </p:nvSpPr>
        <p:spPr>
          <a:xfrm>
            <a:off x="177196" y="4905308"/>
            <a:ext cx="2015694" cy="2373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ja-JP" altLang="en-US" sz="1050" b="1" dirty="0">
              <a:solidFill>
                <a:schemeClr val="bg1"/>
              </a:solidFill>
            </a:endParaRPr>
          </a:p>
        </p:txBody>
      </p:sp>
      <p:sp>
        <p:nvSpPr>
          <p:cNvPr id="99" name="正方形/長方形 98">
            <a:extLst>
              <a:ext uri="{FF2B5EF4-FFF2-40B4-BE49-F238E27FC236}">
                <a16:creationId xmlns:a16="http://schemas.microsoft.com/office/drawing/2014/main" id="{91721B3C-04ED-589B-7D5F-36B4DF3685D8}"/>
              </a:ext>
            </a:extLst>
          </p:cNvPr>
          <p:cNvSpPr/>
          <p:nvPr/>
        </p:nvSpPr>
        <p:spPr>
          <a:xfrm>
            <a:off x="127001" y="4864694"/>
            <a:ext cx="2015694" cy="237341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b="1">
                <a:solidFill>
                  <a:schemeClr val="bg1"/>
                </a:solidFill>
              </a:rPr>
              <a:t>今日からできる糖尿病予防</a:t>
            </a:r>
            <a:endParaRPr lang="ja-JP" altLang="en-US" sz="1200" b="1" dirty="0">
              <a:solidFill>
                <a:schemeClr val="bg1"/>
              </a:solidFill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123B3C23-3B67-4993-FB77-174381A1C2AA}"/>
              </a:ext>
            </a:extLst>
          </p:cNvPr>
          <p:cNvSpPr txBox="1"/>
          <p:nvPr/>
        </p:nvSpPr>
        <p:spPr>
          <a:xfrm>
            <a:off x="118752" y="5223294"/>
            <a:ext cx="6624303" cy="5126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200" b="1">
                <a:solidFill>
                  <a:srgbClr val="0070C0"/>
                </a:solidFill>
                <a:latin typeface="+mn-ea"/>
              </a:rPr>
              <a:t>●バランスの取れた食事</a:t>
            </a:r>
            <a:br>
              <a:rPr lang="en-US" altLang="ja-JP" sz="1050">
                <a:latin typeface="+mn-ea"/>
              </a:rPr>
            </a:br>
            <a:r>
              <a:rPr lang="ja-JP" altLang="en-US" sz="1050">
                <a:latin typeface="+mn-ea"/>
              </a:rPr>
              <a:t>野菜、果物、全粒穀物、魚、豆類などを中心とした食事を心がけ、糖分や脂肪分の多い食品を控えましょう</a:t>
            </a:r>
            <a:r>
              <a:rPr lang="ja-JP" altLang="en-US" sz="1050" dirty="0">
                <a:latin typeface="+mn-ea"/>
              </a:rPr>
              <a:t>。</a:t>
            </a:r>
            <a:endParaRPr lang="ja-JP" altLang="en-US" sz="1050">
              <a:latin typeface="+mn-ea"/>
            </a:endParaRP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E20B2F7B-55A9-2887-EE4B-8DE444B0C802}"/>
              </a:ext>
            </a:extLst>
          </p:cNvPr>
          <p:cNvSpPr txBox="1"/>
          <p:nvPr/>
        </p:nvSpPr>
        <p:spPr>
          <a:xfrm>
            <a:off x="118752" y="5916499"/>
            <a:ext cx="6624303" cy="5126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200" b="1">
                <a:solidFill>
                  <a:srgbClr val="0070C0"/>
                </a:solidFill>
                <a:latin typeface="+mn-ea"/>
              </a:rPr>
              <a:t>●適度な運動</a:t>
            </a:r>
            <a:br>
              <a:rPr lang="en-US" altLang="ja-JP" sz="1200" b="1">
                <a:solidFill>
                  <a:srgbClr val="0070C0"/>
                </a:solidFill>
                <a:latin typeface="+mn-ea"/>
              </a:rPr>
            </a:br>
            <a:r>
              <a:rPr lang="ja-JP" altLang="en-US" sz="1050">
                <a:latin typeface="+mn-ea"/>
              </a:rPr>
              <a:t>ウォーキングなどの有酸素運動を習慣にし、日常生活の中でも身体を動かす機会を増やしましょう。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C519FFDF-8401-2260-CA83-A264EC621FAB}"/>
              </a:ext>
            </a:extLst>
          </p:cNvPr>
          <p:cNvSpPr txBox="1"/>
          <p:nvPr/>
        </p:nvSpPr>
        <p:spPr>
          <a:xfrm>
            <a:off x="118752" y="6609704"/>
            <a:ext cx="6624303" cy="5126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200" b="1">
                <a:solidFill>
                  <a:srgbClr val="0070C0"/>
                </a:solidFill>
                <a:latin typeface="+mn-ea"/>
              </a:rPr>
              <a:t>●適正体重の維持</a:t>
            </a:r>
            <a:br>
              <a:rPr lang="en-US" altLang="ja-JP" sz="1050">
                <a:latin typeface="+mn-ea"/>
              </a:rPr>
            </a:br>
            <a:r>
              <a:rPr lang="ja-JP" altLang="en-US" sz="1050">
                <a:latin typeface="+mn-ea"/>
              </a:rPr>
              <a:t>健康的な体重を維持すること、特に腹部肥満を避けることが糖尿病予防につながります。</a:t>
            </a: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43801C2B-E921-6A68-A026-608B55FAC698}"/>
              </a:ext>
            </a:extLst>
          </p:cNvPr>
          <p:cNvSpPr txBox="1"/>
          <p:nvPr/>
        </p:nvSpPr>
        <p:spPr>
          <a:xfrm>
            <a:off x="8151" y="8263576"/>
            <a:ext cx="4051652" cy="12900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ja-JP" altLang="en-US" sz="1050"/>
              <a:t>糖尿病を放置すると、合併症を引き起こすおそれがあります。健診で早期に発見し、適切な治療を始めることで、合併症の発症や進行を防ぐことにつながります。血糖値が高くなると、喉が渇く、尿の回数が増える、体重が減る、疲れやすくなるなどの症状が現れることがあります。健診で異常を指摘された場合や、気になる症状がある場合は、早めに医療機関を受診しましょう。</a:t>
            </a: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A387F21E-047B-5653-DA02-7B343A5AF296}"/>
              </a:ext>
            </a:extLst>
          </p:cNvPr>
          <p:cNvSpPr txBox="1"/>
          <p:nvPr/>
        </p:nvSpPr>
        <p:spPr>
          <a:xfrm>
            <a:off x="4126459" y="8312204"/>
            <a:ext cx="2198641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50"/>
              <a:t>糖尿病と歯周病は互いに影響し合います。糖尿病があると歯周病が悪化しやすく、歯周病も血糖コントロールに悪影響を及ぼすことがあります。予防や重症化防止のため、毎日の歯みがきと定期的な歯科受診を心がけましょう。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279E49D8-C39A-45DF-BA45-47BEE084E08D}"/>
              </a:ext>
            </a:extLst>
          </p:cNvPr>
          <p:cNvSpPr txBox="1"/>
          <p:nvPr/>
        </p:nvSpPr>
        <p:spPr>
          <a:xfrm>
            <a:off x="4313136" y="8070693"/>
            <a:ext cx="18476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b="1">
                <a:solidFill>
                  <a:srgbClr val="00A651"/>
                </a:solidFill>
              </a:rPr>
              <a:t>糖尿病と歯周病の関係</a:t>
            </a:r>
            <a:endParaRPr lang="ja-JP" altLang="en-US" sz="1200">
              <a:solidFill>
                <a:srgbClr val="00A651"/>
              </a:solidFill>
            </a:endParaRPr>
          </a:p>
        </p:txBody>
      </p:sp>
      <p:grpSp>
        <p:nvGrpSpPr>
          <p:cNvPr id="132" name="グループ化 131">
            <a:extLst>
              <a:ext uri="{FF2B5EF4-FFF2-40B4-BE49-F238E27FC236}">
                <a16:creationId xmlns:a16="http://schemas.microsoft.com/office/drawing/2014/main" id="{53E3784E-5F35-02EB-46AC-6833AA355454}"/>
              </a:ext>
            </a:extLst>
          </p:cNvPr>
          <p:cNvGrpSpPr/>
          <p:nvPr/>
        </p:nvGrpSpPr>
        <p:grpSpPr>
          <a:xfrm>
            <a:off x="113420" y="7975398"/>
            <a:ext cx="2684779" cy="277955"/>
            <a:chOff x="-2418079" y="8038910"/>
            <a:chExt cx="2684779" cy="277955"/>
          </a:xfrm>
        </p:grpSpPr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563BF647-95EE-D418-9CF6-929C35C582B1}"/>
                </a:ext>
              </a:extLst>
            </p:cNvPr>
            <p:cNvSpPr/>
            <p:nvPr/>
          </p:nvSpPr>
          <p:spPr>
            <a:xfrm>
              <a:off x="-2367884" y="8079524"/>
              <a:ext cx="2634584" cy="23734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ja-JP" altLang="en-US" sz="1050" b="1" dirty="0">
                <a:solidFill>
                  <a:schemeClr val="bg1"/>
                </a:solidFill>
              </a:endParaRPr>
            </a:p>
          </p:txBody>
        </p:sp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822D7C05-1F83-44EE-04B6-DC5465A2DAAD}"/>
                </a:ext>
              </a:extLst>
            </p:cNvPr>
            <p:cNvSpPr/>
            <p:nvPr/>
          </p:nvSpPr>
          <p:spPr>
            <a:xfrm>
              <a:off x="-2418079" y="8038910"/>
              <a:ext cx="2634584" cy="237341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ja-JP" altLang="en-US" sz="1200" b="1"/>
                <a:t>健診で早期発見することが大切です</a:t>
              </a:r>
            </a:p>
          </p:txBody>
        </p:sp>
      </p:grpSp>
      <p:grpSp>
        <p:nvGrpSpPr>
          <p:cNvPr id="146" name="グループ化 145">
            <a:extLst>
              <a:ext uri="{FF2B5EF4-FFF2-40B4-BE49-F238E27FC236}">
                <a16:creationId xmlns:a16="http://schemas.microsoft.com/office/drawing/2014/main" id="{A1C1F1DE-B3B7-6C9D-3EAE-4A9226383960}"/>
              </a:ext>
            </a:extLst>
          </p:cNvPr>
          <p:cNvGrpSpPr/>
          <p:nvPr/>
        </p:nvGrpSpPr>
        <p:grpSpPr>
          <a:xfrm>
            <a:off x="118752" y="7302909"/>
            <a:ext cx="6624303" cy="512641"/>
            <a:chOff x="118752" y="6998109"/>
            <a:chExt cx="6624303" cy="512641"/>
          </a:xfrm>
        </p:grpSpPr>
        <p:sp>
          <p:nvSpPr>
            <p:cNvPr id="121" name="テキスト ボックス 120">
              <a:extLst>
                <a:ext uri="{FF2B5EF4-FFF2-40B4-BE49-F238E27FC236}">
                  <a16:creationId xmlns:a16="http://schemas.microsoft.com/office/drawing/2014/main" id="{4181AB0D-C07C-4912-DE55-120E1E411398}"/>
                </a:ext>
              </a:extLst>
            </p:cNvPr>
            <p:cNvSpPr txBox="1"/>
            <p:nvPr/>
          </p:nvSpPr>
          <p:spPr>
            <a:xfrm>
              <a:off x="118752" y="6998109"/>
              <a:ext cx="6624303" cy="51264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20000"/>
                  <a:lumOff val="80000"/>
                </a:schemeClr>
              </a:solidFill>
            </a:ln>
          </p:spPr>
          <p:txBody>
            <a:bodyPr wrap="square">
              <a:spAutoFit/>
            </a:bodyPr>
            <a:lstStyle/>
            <a:p>
              <a:pPr>
                <a:lnSpc>
                  <a:spcPct val="125000"/>
                </a:lnSpc>
              </a:pPr>
              <a:r>
                <a:rPr lang="ja-JP" altLang="en-US" sz="1200" b="1">
                  <a:solidFill>
                    <a:srgbClr val="0070C0"/>
                  </a:solidFill>
                  <a:latin typeface="+mn-ea"/>
                </a:rPr>
                <a:t>●禁煙</a:t>
              </a:r>
              <a:br>
                <a:rPr lang="en-US" altLang="ja-JP" sz="1050">
                  <a:latin typeface="+mn-ea"/>
                </a:rPr>
              </a:br>
              <a:r>
                <a:rPr lang="ja-JP" altLang="en-US" sz="1050">
                  <a:latin typeface="+mn-ea"/>
                </a:rPr>
                <a:t>喫煙はインスリン抵抗性を高め、糖尿病リスクを増加させるため、禁煙が勧められています。</a:t>
              </a:r>
            </a:p>
          </p:txBody>
        </p:sp>
        <p:pic>
          <p:nvPicPr>
            <p:cNvPr id="135" name="図 134" descr="黒い背景に白い文字がある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D9E4083B-8ECB-BC66-0345-4981938586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7725" y="7025213"/>
              <a:ext cx="458432" cy="458432"/>
            </a:xfrm>
            <a:prstGeom prst="rect">
              <a:avLst/>
            </a:prstGeom>
          </p:spPr>
        </p:pic>
      </p:grpSp>
      <p:pic>
        <p:nvPicPr>
          <p:cNvPr id="139" name="図 138" descr="白いバックグラウンドの前に座っている人形&#10;&#10;AI 生成コンテンツは誤りを含む可能性があります。">
            <a:extLst>
              <a:ext uri="{FF2B5EF4-FFF2-40B4-BE49-F238E27FC236}">
                <a16:creationId xmlns:a16="http://schemas.microsoft.com/office/drawing/2014/main" id="{571943F7-01BF-B144-3E3A-2F32FD2B80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726" y="5758206"/>
            <a:ext cx="519970" cy="777365"/>
          </a:xfrm>
          <a:prstGeom prst="rect">
            <a:avLst/>
          </a:prstGeom>
        </p:spPr>
      </p:pic>
      <p:pic>
        <p:nvPicPr>
          <p:cNvPr id="141" name="図 140" descr="おもちゃ, 人形, クマ, テディ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158DB53B-4798-BD2C-47CE-0670CEC15B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979" y="6524562"/>
            <a:ext cx="350366" cy="729930"/>
          </a:xfrm>
          <a:prstGeom prst="rect">
            <a:avLst/>
          </a:prstGeom>
        </p:spPr>
      </p:pic>
      <p:pic>
        <p:nvPicPr>
          <p:cNvPr id="145" name="図 144" descr="ケーキの上にある人形&#10;&#10;AI 生成コンテンツは誤りを含む可能性があります。">
            <a:extLst>
              <a:ext uri="{FF2B5EF4-FFF2-40B4-BE49-F238E27FC236}">
                <a16:creationId xmlns:a16="http://schemas.microsoft.com/office/drawing/2014/main" id="{BCFF7A0F-8AB7-BE55-5D42-28357658FA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283" y="4803247"/>
            <a:ext cx="700402" cy="672386"/>
          </a:xfrm>
          <a:prstGeom prst="rect">
            <a:avLst/>
          </a:prstGeom>
        </p:spPr>
      </p:pic>
      <p:pic>
        <p:nvPicPr>
          <p:cNvPr id="148" name="図 147" descr="時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DE56ED28-4742-518E-B151-61DE7BE3AA6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420" y="8588295"/>
            <a:ext cx="545577" cy="613008"/>
          </a:xfrm>
          <a:prstGeom prst="rect">
            <a:avLst/>
          </a:prstGeom>
        </p:spPr>
      </p:pic>
      <p:pic>
        <p:nvPicPr>
          <p:cNvPr id="150" name="図 149">
            <a:extLst>
              <a:ext uri="{FF2B5EF4-FFF2-40B4-BE49-F238E27FC236}">
                <a16:creationId xmlns:a16="http://schemas.microsoft.com/office/drawing/2014/main" id="{C16BD397-8819-F7F7-DA86-A3D751D9E72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44" y="1540507"/>
            <a:ext cx="298896" cy="29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596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1">
      <a:majorFont>
        <a:latin typeface="Arial"/>
        <a:ea typeface="游ゴシック Light"/>
        <a:cs typeface=""/>
      </a:majorFont>
      <a:minorFont>
        <a:latin typeface="Arial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497C559F1EA614B9684F3037FABA00A" ma:contentTypeVersion="10" ma:contentTypeDescription="新しいドキュメントを作成します。" ma:contentTypeScope="" ma:versionID="97a363627cbbedce1b1857277fdd8ec6">
  <xsd:schema xmlns:xsd="http://www.w3.org/2001/XMLSchema" xmlns:xs="http://www.w3.org/2001/XMLSchema" xmlns:p="http://schemas.microsoft.com/office/2006/metadata/properties" xmlns:ns2="c9171d4c-648e-4181-9242-7ad044cc94ff" xmlns:ns3="ac36686d-178b-4987-b4c2-0594c874d79b" targetNamespace="http://schemas.microsoft.com/office/2006/metadata/properties" ma:root="true" ma:fieldsID="30034c32965b9c7027042fee98665365" ns2:_="" ns3:_="">
    <xsd:import namespace="c9171d4c-648e-4181-9242-7ad044cc94ff"/>
    <xsd:import namespace="ac36686d-178b-4987-b4c2-0594c874d7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171d4c-648e-4181-9242-7ad044cc94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c0cdd9eb-9ba4-4802-ab87-d96174556b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36686d-178b-4987-b4c2-0594c874d79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d99c2a1-bce9-4c53-a24e-e95a54619008}" ma:internalName="TaxCatchAll" ma:showField="CatchAllData" ma:web="ac36686d-178b-4987-b4c2-0594c874d7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c36686d-178b-4987-b4c2-0594c874d79b" xsi:nil="true"/>
    <lcf76f155ced4ddcb4097134ff3c332f xmlns="c9171d4c-648e-4181-9242-7ad044cc94ff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6FF7D55-215C-4E56-9DDB-4C4BE26EDBFA}"/>
</file>

<file path=customXml/itemProps2.xml><?xml version="1.0" encoding="utf-8"?>
<ds:datastoreItem xmlns:ds="http://schemas.openxmlformats.org/officeDocument/2006/customXml" ds:itemID="{B783BF01-8AE2-4929-9755-DAB88CD9AB71}"/>
</file>

<file path=customXml/itemProps3.xml><?xml version="1.0" encoding="utf-8"?>
<ds:datastoreItem xmlns:ds="http://schemas.openxmlformats.org/officeDocument/2006/customXml" ds:itemID="{6931FF17-CD05-48CA-BC6C-87649AEDF01A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10711</TotalTime>
  <Words>610</Words>
  <Application>Microsoft Office PowerPoint</Application>
  <PresentationFormat>A4 210 x 297 mm</PresentationFormat>
  <Paragraphs>27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USER022</dc:creator>
  <cp:lastModifiedBy>光延早恵(197)｜社会保険労務士法人サトー</cp:lastModifiedBy>
  <cp:revision>488</cp:revision>
  <cp:lastPrinted>2026-10-29T04:34:40Z</cp:lastPrinted>
  <dcterms:created xsi:type="dcterms:W3CDTF">2019-05-13T07:21:14Z</dcterms:created>
  <dcterms:modified xsi:type="dcterms:W3CDTF">2026-10-29T06:06:23Z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0x0101007497C559F1EA614B9684F3037FABA00A</vt:lpwstr>
  </property>
</Properties>
</file>