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3"/>
  </p:notesMasterIdLst>
  <p:sldIdLst>
    <p:sldId id="331" r:id="rId2"/>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022" initials="U" lastIdx="1" clrIdx="0">
    <p:extLst>
      <p:ext uri="{19B8F6BF-5375-455C-9EA6-DF929625EA0E}">
        <p15:presenceInfo xmlns:p15="http://schemas.microsoft.com/office/powerpoint/2012/main" userId="USER022"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51"/>
    <a:srgbClr val="FF6600"/>
    <a:srgbClr val="FF9933"/>
    <a:srgbClr val="FF3300"/>
    <a:srgbClr val="0CBCBC"/>
    <a:srgbClr val="FF7C80"/>
    <a:srgbClr val="66CCFF"/>
    <a:srgbClr val="FFC000"/>
    <a:srgbClr val="FFFF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6242" autoAdjust="0"/>
  </p:normalViewPr>
  <p:slideViewPr>
    <p:cSldViewPr snapToGrid="0">
      <p:cViewPr>
        <p:scale>
          <a:sx n="100" d="100"/>
          <a:sy n="100" d="100"/>
        </p:scale>
        <p:origin x="2682" y="-66"/>
      </p:cViewPr>
      <p:guideLst/>
    </p:cSldViewPr>
  </p:slideViewPr>
  <p:notesTextViewPr>
    <p:cViewPr>
      <p:scale>
        <a:sx n="300" d="100"/>
        <a:sy n="3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2.xml"/><Relationship Id="rId5" Type="http://schemas.openxmlformats.org/officeDocument/2006/relationships/presProps" Target="presProps.xml"/><Relationship Id="rId10" Type="http://schemas.openxmlformats.org/officeDocument/2006/relationships/customXml" Target="../customXml/item1.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脇光寛(087)｜社会保険労務士法人サトー" userId="a77e5b05-8cfc-496f-a563-fbbf03d5758f" providerId="ADAL" clId="{284BD738-A3D1-4B25-9C09-01E41A4C6462}"/>
    <pc:docChg chg="modSld">
      <pc:chgData name="脇光寛(087)｜社会保険労務士法人サトー" userId="a77e5b05-8cfc-496f-a563-fbbf03d5758f" providerId="ADAL" clId="{284BD738-A3D1-4B25-9C09-01E41A4C6462}" dt="2026-08-27T08:51:53.858" v="5" actId="20577"/>
      <pc:docMkLst>
        <pc:docMk/>
      </pc:docMkLst>
      <pc:sldChg chg="modSp mod">
        <pc:chgData name="脇光寛(087)｜社会保険労務士法人サトー" userId="a77e5b05-8cfc-496f-a563-fbbf03d5758f" providerId="ADAL" clId="{284BD738-A3D1-4B25-9C09-01E41A4C6462}" dt="2026-08-27T08:51:53.858" v="5" actId="20577"/>
        <pc:sldMkLst>
          <pc:docMk/>
          <pc:sldMk cId="2222596234" sldId="331"/>
        </pc:sldMkLst>
        <pc:spChg chg="mod">
          <ac:chgData name="脇光寛(087)｜社会保険労務士法人サトー" userId="a77e5b05-8cfc-496f-a563-fbbf03d5758f" providerId="ADAL" clId="{284BD738-A3D1-4B25-9C09-01E41A4C6462}" dt="2026-08-27T08:50:22.240" v="2" actId="20577"/>
          <ac:spMkLst>
            <pc:docMk/>
            <pc:sldMk cId="2222596234" sldId="331"/>
            <ac:spMk id="10" creationId="{9868E89E-8A56-7989-D110-2BDC2FA02726}"/>
          </ac:spMkLst>
        </pc:spChg>
        <pc:spChg chg="mod">
          <ac:chgData name="脇光寛(087)｜社会保険労務士法人サトー" userId="a77e5b05-8cfc-496f-a563-fbbf03d5758f" providerId="ADAL" clId="{284BD738-A3D1-4B25-9C09-01E41A4C6462}" dt="2026-08-27T08:51:53.858" v="5" actId="20577"/>
          <ac:spMkLst>
            <pc:docMk/>
            <pc:sldMk cId="2222596234" sldId="331"/>
            <ac:spMk id="54" creationId="{3CF2BC18-998F-47E7-FAF5-D548346491E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538529D-D435-4F4C-AFF0-F6718E4B15C7}" type="datetimeFigureOut">
              <a:rPr kumimoji="1" lang="ja-JP" altLang="en-US" smtClean="0"/>
              <a:t>2026/8/27</a:t>
            </a:fld>
            <a:endParaRPr kumimoji="1" lang="ja-JP" altLang="en-US"/>
          </a:p>
        </p:txBody>
      </p:sp>
      <p:sp>
        <p:nvSpPr>
          <p:cNvPr id="4" name="スライド イメージ プレースホルダー 3"/>
          <p:cNvSpPr>
            <a:spLocks noGrp="1" noRot="1" noChangeAspect="1"/>
          </p:cNvSpPr>
          <p:nvPr>
            <p:ph type="sldImg" idx="2"/>
          </p:nvPr>
        </p:nvSpPr>
        <p:spPr>
          <a:xfrm>
            <a:off x="2216150" y="1233488"/>
            <a:ext cx="23034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F5942D60-BB17-496B-8C24-3F2395A4AE8C}" type="slidenum">
              <a:rPr kumimoji="1" lang="ja-JP" altLang="en-US" smtClean="0"/>
              <a:t>‹#›</a:t>
            </a:fld>
            <a:endParaRPr kumimoji="1" lang="ja-JP" altLang="en-US"/>
          </a:p>
        </p:txBody>
      </p:sp>
    </p:spTree>
    <p:extLst>
      <p:ext uri="{BB962C8B-B14F-4D97-AF65-F5344CB8AC3E}">
        <p14:creationId xmlns:p14="http://schemas.microsoft.com/office/powerpoint/2010/main" val="355963090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5942D60-BB17-496B-8C24-3F2395A4AE8C}" type="slidenum">
              <a:rPr kumimoji="1" lang="ja-JP" altLang="en-US" smtClean="0"/>
              <a:t>1</a:t>
            </a:fld>
            <a:endParaRPr kumimoji="1" lang="ja-JP" altLang="en-US"/>
          </a:p>
        </p:txBody>
      </p:sp>
    </p:spTree>
    <p:extLst>
      <p:ext uri="{BB962C8B-B14F-4D97-AF65-F5344CB8AC3E}">
        <p14:creationId xmlns:p14="http://schemas.microsoft.com/office/powerpoint/2010/main" val="515680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E5D9F92-753F-4153-A3F9-EA84EEEFA7DC}" type="datetime1">
              <a:rPr kumimoji="1" lang="ja-JP" altLang="en-US" smtClean="0"/>
              <a:t>2026/8/27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268482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C836FF3-1019-4B31-903F-BF6855CC803F}" type="datetime1">
              <a:rPr kumimoji="1" lang="ja-JP" altLang="en-US" smtClean="0"/>
              <a:t>2026/8/27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191487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BE68C28-388F-4713-A4D5-28129BB3356D}" type="datetime1">
              <a:rPr kumimoji="1" lang="ja-JP" altLang="en-US" smtClean="0"/>
              <a:t>2026/8/27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1584992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D8B80EC-BEE1-40B8-96FF-7DBBB5EC03DD}" type="datetime1">
              <a:rPr kumimoji="1" lang="ja-JP" altLang="en-US" smtClean="0"/>
              <a:t>2026/8/27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3506272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E47C36D-CB1E-4D23-B226-C3D77A5F86AD}" type="datetime1">
              <a:rPr kumimoji="1" lang="ja-JP" altLang="en-US" smtClean="0"/>
              <a:t>2026/8/27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3398593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3D3386E-5C64-4B62-92BB-75453D559948}" type="datetime1">
              <a:rPr kumimoji="1" lang="ja-JP" altLang="en-US" smtClean="0"/>
              <a:t>2026/8/27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498383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E5836D-D117-4CBA-A904-3C55402B67BB}" type="datetime1">
              <a:rPr kumimoji="1" lang="ja-JP" altLang="en-US" smtClean="0"/>
              <a:t>2026/8/27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2757437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787D03A-EDC3-44F8-BA81-B8D80DC0F88B}" type="datetime1">
              <a:rPr kumimoji="1" lang="ja-JP" altLang="en-US" smtClean="0"/>
              <a:t>2026/8/27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843130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45544CE-63CD-4F4D-8EEF-2B396FF20300}" type="datetime1">
              <a:rPr kumimoji="1" lang="ja-JP" altLang="en-US" smtClean="0"/>
              <a:t>2026/8/27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1855391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B56DC80-70AA-4A4C-A6C6-E1058AA6DDE8}" type="datetime1">
              <a:rPr kumimoji="1" lang="ja-JP" altLang="en-US" smtClean="0"/>
              <a:t>2026/8/27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721215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504C41-5E50-4AD9-98B1-70311C8E653B}" type="datetime1">
              <a:rPr kumimoji="1" lang="ja-JP" altLang="en-US" smtClean="0"/>
              <a:t>2026/8/27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2978613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C0FAC33-9443-470A-B5C4-A24CCAA81C80}" type="datetime1">
              <a:rPr kumimoji="1" lang="ja-JP" altLang="en-US" smtClean="0"/>
              <a:t>2026/8/27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884BD15-CB1B-4A51-B17A-5B306F684C52}" type="slidenum">
              <a:rPr kumimoji="1" lang="ja-JP" altLang="en-US" smtClean="0"/>
              <a:t>‹#›</a:t>
            </a:fld>
            <a:endParaRPr kumimoji="1" lang="ja-JP" altLang="en-US"/>
          </a:p>
        </p:txBody>
      </p:sp>
    </p:spTree>
    <p:extLst>
      <p:ext uri="{BB962C8B-B14F-4D97-AF65-F5344CB8AC3E}">
        <p14:creationId xmlns:p14="http://schemas.microsoft.com/office/powerpoint/2010/main" val="2123136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kennet.mhlw.go.jp/information/information/teeth/h-03-001"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hyperlink" Target="https://kennet.mhlw.go.jp/information/information/teeth/h-03-003" TargetMode="Externa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a:extLst>
              <a:ext uri="{FF2B5EF4-FFF2-40B4-BE49-F238E27FC236}">
                <a16:creationId xmlns:a16="http://schemas.microsoft.com/office/drawing/2014/main" id="{53A36EA3-A912-4B28-A243-E4076BE880A6}"/>
              </a:ext>
            </a:extLst>
          </p:cNvPr>
          <p:cNvSpPr/>
          <p:nvPr/>
        </p:nvSpPr>
        <p:spPr>
          <a:xfrm>
            <a:off x="1754884" y="463713"/>
            <a:ext cx="5103115" cy="635259"/>
          </a:xfrm>
          <a:prstGeom prst="rect">
            <a:avLst/>
          </a:prstGeom>
          <a:solidFill>
            <a:srgbClr val="00A65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t">
              <a:lnSpc>
                <a:spcPct val="125000"/>
              </a:lnSpc>
              <a:buNone/>
            </a:pPr>
            <a:r>
              <a:rPr lang="ja-JP" altLang="en-US" b="1" dirty="0">
                <a:solidFill>
                  <a:schemeClr val="bg1"/>
                </a:solidFill>
                <a:latin typeface="Segoe UI" panose="020B0502040204020203" pitchFamily="34" charset="0"/>
              </a:rPr>
              <a:t>その歯ぐきの出血、放置していませんか？</a:t>
            </a:r>
            <a:br>
              <a:rPr lang="en-US" altLang="ja-JP" b="1" dirty="0">
                <a:solidFill>
                  <a:schemeClr val="bg1"/>
                </a:solidFill>
                <a:latin typeface="Segoe UI" panose="020B0502040204020203" pitchFamily="34" charset="0"/>
              </a:rPr>
            </a:br>
            <a:r>
              <a:rPr lang="ja-JP" altLang="en-US" sz="1200" b="1" dirty="0">
                <a:solidFill>
                  <a:schemeClr val="bg1"/>
                </a:solidFill>
                <a:latin typeface="Segoe UI" panose="020B0502040204020203" pitchFamily="34" charset="0"/>
              </a:rPr>
              <a:t>歯周病は「口だけの病気」ではありません</a:t>
            </a:r>
            <a:endParaRPr lang="en-US" altLang="ja-JP" sz="1100" b="1" dirty="0">
              <a:solidFill>
                <a:schemeClr val="bg1"/>
              </a:solidFill>
              <a:latin typeface="Segoe UI" panose="020B0502040204020203" pitchFamily="34" charset="0"/>
            </a:endParaRPr>
          </a:p>
        </p:txBody>
      </p:sp>
      <p:sp>
        <p:nvSpPr>
          <p:cNvPr id="59" name="テキスト ボックス 58">
            <a:extLst>
              <a:ext uri="{FF2B5EF4-FFF2-40B4-BE49-F238E27FC236}">
                <a16:creationId xmlns:a16="http://schemas.microsoft.com/office/drawing/2014/main" id="{C55C0CD9-88BE-4A9D-A306-F1FD944DDEEE}"/>
              </a:ext>
            </a:extLst>
          </p:cNvPr>
          <p:cNvSpPr txBox="1"/>
          <p:nvPr/>
        </p:nvSpPr>
        <p:spPr>
          <a:xfrm>
            <a:off x="3905347" y="68634"/>
            <a:ext cx="2966705" cy="338554"/>
          </a:xfrm>
          <a:prstGeom prst="rect">
            <a:avLst/>
          </a:prstGeom>
          <a:noFill/>
        </p:spPr>
        <p:txBody>
          <a:bodyPr wrap="square" rtlCol="0">
            <a:spAutoFit/>
          </a:bodyPr>
          <a:lstStyle/>
          <a:p>
            <a:pPr algn="r"/>
            <a:r>
              <a:rPr kumimoji="1" lang="en-US" altLang="ja-JP" sz="1600" b="1" dirty="0">
                <a:latin typeface="Arial" panose="020B0604020202020204" pitchFamily="34" charset="0"/>
                <a:cs typeface="Arial" panose="020B0604020202020204" pitchFamily="34" charset="0"/>
              </a:rPr>
              <a:t>2026</a:t>
            </a:r>
            <a:r>
              <a:rPr kumimoji="1" lang="ja-JP" altLang="en-US" sz="1600" b="1" dirty="0">
                <a:latin typeface="Arial" panose="020B0604020202020204" pitchFamily="34" charset="0"/>
                <a:cs typeface="Arial" panose="020B0604020202020204" pitchFamily="34" charset="0"/>
              </a:rPr>
              <a:t>年</a:t>
            </a:r>
            <a:r>
              <a:rPr kumimoji="1" lang="en-US" altLang="ja-JP" sz="1600" b="1" dirty="0">
                <a:latin typeface="Arial" panose="020B0604020202020204" pitchFamily="34" charset="0"/>
                <a:cs typeface="Arial" panose="020B0604020202020204" pitchFamily="34" charset="0"/>
              </a:rPr>
              <a:t>9</a:t>
            </a:r>
            <a:r>
              <a:rPr kumimoji="1" lang="ja-JP" altLang="en-US" sz="1600" b="1" dirty="0">
                <a:latin typeface="Arial" panose="020B0604020202020204" pitchFamily="34" charset="0"/>
                <a:cs typeface="Arial" panose="020B0604020202020204" pitchFamily="34" charset="0"/>
              </a:rPr>
              <a:t>月</a:t>
            </a:r>
            <a:endParaRPr kumimoji="1" lang="en-US" altLang="ja-JP" sz="1600" b="1" dirty="0">
              <a:latin typeface="Arial" panose="020B0604020202020204" pitchFamily="34" charset="0"/>
              <a:cs typeface="Arial" panose="020B0604020202020204" pitchFamily="34" charset="0"/>
            </a:endParaRPr>
          </a:p>
        </p:txBody>
      </p:sp>
      <p:sp>
        <p:nvSpPr>
          <p:cNvPr id="64" name="正方形/長方形 63">
            <a:extLst>
              <a:ext uri="{FF2B5EF4-FFF2-40B4-BE49-F238E27FC236}">
                <a16:creationId xmlns:a16="http://schemas.microsoft.com/office/drawing/2014/main" id="{CD50C3AE-0CCA-4CCF-A0F2-D88467A227F1}"/>
              </a:ext>
            </a:extLst>
          </p:cNvPr>
          <p:cNvSpPr/>
          <p:nvPr/>
        </p:nvSpPr>
        <p:spPr>
          <a:xfrm>
            <a:off x="0" y="425051"/>
            <a:ext cx="1754884" cy="699541"/>
          </a:xfrm>
          <a:prstGeom prst="rect">
            <a:avLst/>
          </a:prstGeom>
          <a:noFill/>
          <a:ln w="28575">
            <a:solidFill>
              <a:srgbClr val="00A6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kumimoji="1" lang="ja-JP" altLang="en-US" sz="2400" b="1" dirty="0">
                <a:solidFill>
                  <a:schemeClr val="tx1"/>
                </a:solidFill>
              </a:rPr>
              <a:t>健康情報</a:t>
            </a:r>
            <a:endParaRPr kumimoji="1" lang="en-US" altLang="ja-JP" sz="2400" b="1" dirty="0">
              <a:solidFill>
                <a:schemeClr val="tx1"/>
              </a:solidFill>
            </a:endParaRPr>
          </a:p>
        </p:txBody>
      </p:sp>
      <p:sp>
        <p:nvSpPr>
          <p:cNvPr id="61" name="テキスト ボックス 60">
            <a:extLst>
              <a:ext uri="{FF2B5EF4-FFF2-40B4-BE49-F238E27FC236}">
                <a16:creationId xmlns:a16="http://schemas.microsoft.com/office/drawing/2014/main" id="{C5DBDED1-183F-8EDD-57BE-78A8F8920229}"/>
              </a:ext>
            </a:extLst>
          </p:cNvPr>
          <p:cNvSpPr txBox="1"/>
          <p:nvPr/>
        </p:nvSpPr>
        <p:spPr>
          <a:xfrm>
            <a:off x="-3" y="9372107"/>
            <a:ext cx="6751307" cy="698333"/>
          </a:xfrm>
          <a:prstGeom prst="rect">
            <a:avLst/>
          </a:prstGeom>
          <a:noFill/>
        </p:spPr>
        <p:txBody>
          <a:bodyPr wrap="square">
            <a:spAutoFit/>
          </a:bodyPr>
          <a:lstStyle/>
          <a:p>
            <a:pPr>
              <a:lnSpc>
                <a:spcPct val="125000"/>
              </a:lnSpc>
            </a:pPr>
            <a:r>
              <a:rPr lang="en-US" altLang="zh-TW" sz="800" dirty="0">
                <a:latin typeface="+mn-ea"/>
              </a:rPr>
              <a:t>【</a:t>
            </a:r>
            <a:r>
              <a:rPr lang="zh-TW" altLang="en-US" sz="800" dirty="0">
                <a:latin typeface="+mn-ea"/>
              </a:rPr>
              <a:t>参考</a:t>
            </a:r>
            <a:r>
              <a:rPr lang="en-US" altLang="zh-TW" sz="800" dirty="0">
                <a:latin typeface="+mn-ea"/>
              </a:rPr>
              <a:t>】</a:t>
            </a:r>
            <a:r>
              <a:rPr lang="ja-JP" altLang="en-US" sz="800" dirty="0">
                <a:latin typeface="+mn-ea"/>
              </a:rPr>
              <a:t>厚生労働省 </a:t>
            </a:r>
            <a:r>
              <a:rPr lang="en-US" altLang="ja-JP" sz="800" dirty="0">
                <a:latin typeface="+mn-ea"/>
              </a:rPr>
              <a:t>e-</a:t>
            </a:r>
            <a:r>
              <a:rPr lang="ja-JP" altLang="en-US" sz="800" dirty="0">
                <a:latin typeface="+mn-ea"/>
              </a:rPr>
              <a:t>ヘルスネット「歯周病とは」 </a:t>
            </a:r>
            <a:r>
              <a:rPr lang="en-US" altLang="ja-JP" sz="800" dirty="0">
                <a:latin typeface="+mn-ea"/>
                <a:hlinkClick r:id="rId3"/>
              </a:rPr>
              <a:t>https://kennet.mhlw.go.jp/information/information/teeth/h-03-001</a:t>
            </a:r>
            <a:br>
              <a:rPr lang="en-US" altLang="zh-TW" sz="800" dirty="0">
                <a:latin typeface="+mn-ea"/>
              </a:rPr>
            </a:br>
            <a:r>
              <a:rPr lang="en-US" altLang="zh-TW" sz="800" dirty="0">
                <a:latin typeface="+mn-ea"/>
              </a:rPr>
              <a:t>              </a:t>
            </a:r>
            <a:r>
              <a:rPr lang="ja-JP" altLang="en-US" sz="800" dirty="0">
                <a:latin typeface="+mn-ea"/>
              </a:rPr>
              <a:t>厚生労働省 </a:t>
            </a:r>
            <a:r>
              <a:rPr lang="en-US" altLang="ja-JP" sz="800" dirty="0">
                <a:latin typeface="+mn-ea"/>
              </a:rPr>
              <a:t>e-</a:t>
            </a:r>
            <a:r>
              <a:rPr lang="ja-JP" altLang="en-US" sz="800" dirty="0">
                <a:latin typeface="+mn-ea"/>
              </a:rPr>
              <a:t>ヘルスネット「歯周疾患の自覚症状とセルフチェック」</a:t>
            </a:r>
            <a:br>
              <a:rPr lang="en-US" altLang="ja-JP" sz="800" dirty="0">
                <a:latin typeface="+mn-ea"/>
              </a:rPr>
            </a:br>
            <a:r>
              <a:rPr lang="ja-JP" altLang="en-US" sz="800" dirty="0">
                <a:latin typeface="+mn-ea"/>
              </a:rPr>
              <a:t>　　　　 </a:t>
            </a:r>
            <a:r>
              <a:rPr lang="en-US" altLang="ja-JP" sz="800" dirty="0">
                <a:latin typeface="+mn-ea"/>
                <a:hlinkClick r:id="rId4"/>
              </a:rPr>
              <a:t>https://kennet.mhlw.go.jp/information/information/teeth/h-03-003</a:t>
            </a:r>
            <a:br>
              <a:rPr lang="en-US" altLang="ja-JP" sz="800" dirty="0">
                <a:latin typeface="+mn-ea"/>
              </a:rPr>
            </a:br>
            <a:r>
              <a:rPr lang="ja-JP" altLang="en-US" sz="800" dirty="0">
                <a:latin typeface="+mn-ea"/>
              </a:rPr>
              <a:t>　　　　</a:t>
            </a:r>
            <a:endParaRPr lang="en-US" altLang="ja-JP" sz="800" dirty="0">
              <a:latin typeface="+mn-ea"/>
            </a:endParaRPr>
          </a:p>
        </p:txBody>
      </p:sp>
      <p:sp>
        <p:nvSpPr>
          <p:cNvPr id="10" name="テキスト ボックス 9">
            <a:extLst>
              <a:ext uri="{FF2B5EF4-FFF2-40B4-BE49-F238E27FC236}">
                <a16:creationId xmlns:a16="http://schemas.microsoft.com/office/drawing/2014/main" id="{9868E89E-8A56-7989-D110-2BDC2FA02726}"/>
              </a:ext>
            </a:extLst>
          </p:cNvPr>
          <p:cNvSpPr txBox="1"/>
          <p:nvPr/>
        </p:nvSpPr>
        <p:spPr>
          <a:xfrm>
            <a:off x="0" y="1143834"/>
            <a:ext cx="6857999" cy="887744"/>
          </a:xfrm>
          <a:prstGeom prst="rect">
            <a:avLst/>
          </a:prstGeom>
          <a:noFill/>
        </p:spPr>
        <p:txBody>
          <a:bodyPr wrap="square">
            <a:spAutoFit/>
          </a:bodyPr>
          <a:lstStyle/>
          <a:p>
            <a:pPr>
              <a:lnSpc>
                <a:spcPct val="125000"/>
              </a:lnSpc>
            </a:pPr>
            <a:r>
              <a:rPr lang="ja-JP" altLang="en-US" sz="1050" b="1" dirty="0">
                <a:latin typeface="+mn-ea"/>
              </a:rPr>
              <a:t>９月は健康増進普及月間です。</a:t>
            </a:r>
            <a:br>
              <a:rPr lang="en-US" altLang="ja-JP" sz="1050" dirty="0">
                <a:latin typeface="+mn-ea"/>
              </a:rPr>
            </a:br>
            <a:r>
              <a:rPr lang="ja-JP" altLang="en-US" sz="1050" dirty="0">
                <a:latin typeface="+mn-ea"/>
              </a:rPr>
              <a:t>歯周病は成人の多くがかかっている身近な病気ですが、歯を失う原因となるだけではありません。</a:t>
            </a:r>
            <a:br>
              <a:rPr lang="en-US" altLang="ja-JP" sz="1050" dirty="0">
                <a:latin typeface="+mn-ea"/>
              </a:rPr>
            </a:br>
            <a:r>
              <a:rPr lang="ja-JP" altLang="en-US" sz="1050" dirty="0">
                <a:latin typeface="+mn-ea"/>
              </a:rPr>
              <a:t>近年では、糖尿病や心筋梗塞、脳卒中など全身の健康との関係も明らかになっています。</a:t>
            </a:r>
            <a:br>
              <a:rPr lang="en-US" altLang="ja-JP" sz="1050" dirty="0">
                <a:latin typeface="+mn-ea"/>
              </a:rPr>
            </a:br>
            <a:r>
              <a:rPr lang="ja-JP" altLang="en-US" sz="1050" dirty="0">
                <a:latin typeface="+mn-ea"/>
              </a:rPr>
              <a:t>今回は、歯周病の意外なリスクと、今日からできる予防のポイントをご紹介します。</a:t>
            </a:r>
          </a:p>
        </p:txBody>
      </p:sp>
      <p:sp>
        <p:nvSpPr>
          <p:cNvPr id="14" name="テキスト ボックス 13">
            <a:extLst>
              <a:ext uri="{FF2B5EF4-FFF2-40B4-BE49-F238E27FC236}">
                <a16:creationId xmlns:a16="http://schemas.microsoft.com/office/drawing/2014/main" id="{EFCD1599-65A9-F3B2-A5F1-67D4EE257D44}"/>
              </a:ext>
            </a:extLst>
          </p:cNvPr>
          <p:cNvSpPr txBox="1"/>
          <p:nvPr/>
        </p:nvSpPr>
        <p:spPr>
          <a:xfrm>
            <a:off x="-3" y="2380381"/>
            <a:ext cx="6858003" cy="684098"/>
          </a:xfrm>
          <a:prstGeom prst="rect">
            <a:avLst/>
          </a:prstGeom>
          <a:noFill/>
        </p:spPr>
        <p:txBody>
          <a:bodyPr wrap="square">
            <a:spAutoFit/>
          </a:bodyPr>
          <a:lstStyle/>
          <a:p>
            <a:pPr>
              <a:lnSpc>
                <a:spcPct val="125000"/>
              </a:lnSpc>
            </a:pPr>
            <a:r>
              <a:rPr lang="ja-JP" altLang="en-US" sz="1050" dirty="0"/>
              <a:t>歯周病は、歯と歯ぐきの境目にたまった細菌によって歯ぐきに炎症が起こる病気です。初期にはほとんど痛みがなく、気付かないうちに進行します。歯肉炎から始まり、炎症が歯を支える骨（歯槽骨）にまで及ぶと、歯がぐらつき、最終的には歯を失うことがあります。</a:t>
            </a:r>
          </a:p>
        </p:txBody>
      </p:sp>
      <p:pic>
        <p:nvPicPr>
          <p:cNvPr id="49" name="図 48">
            <a:extLst>
              <a:ext uri="{FF2B5EF4-FFF2-40B4-BE49-F238E27FC236}">
                <a16:creationId xmlns:a16="http://schemas.microsoft.com/office/drawing/2014/main" id="{DF3E9634-3EB1-74A3-2814-A5D33065F505}"/>
              </a:ext>
            </a:extLst>
          </p:cNvPr>
          <p:cNvPicPr>
            <a:picLocks noChangeAspect="1"/>
          </p:cNvPicPr>
          <p:nvPr/>
        </p:nvPicPr>
        <p:blipFill>
          <a:blip r:embed="rId5"/>
          <a:srcRect l="20130" t="38841" r="35981" b="14719"/>
          <a:stretch>
            <a:fillRect/>
          </a:stretch>
        </p:blipFill>
        <p:spPr>
          <a:xfrm>
            <a:off x="81205" y="6119735"/>
            <a:ext cx="4578319" cy="2603900"/>
          </a:xfrm>
          <a:prstGeom prst="rect">
            <a:avLst/>
          </a:prstGeom>
        </p:spPr>
      </p:pic>
      <p:sp>
        <p:nvSpPr>
          <p:cNvPr id="68" name="四角形: 角を丸くする 67">
            <a:extLst>
              <a:ext uri="{FF2B5EF4-FFF2-40B4-BE49-F238E27FC236}">
                <a16:creationId xmlns:a16="http://schemas.microsoft.com/office/drawing/2014/main" id="{B73A92BA-510E-35E6-E0B2-D847F6E9B130}"/>
              </a:ext>
            </a:extLst>
          </p:cNvPr>
          <p:cNvSpPr/>
          <p:nvPr/>
        </p:nvSpPr>
        <p:spPr>
          <a:xfrm>
            <a:off x="95250" y="2055659"/>
            <a:ext cx="1066800" cy="280141"/>
          </a:xfrm>
          <a:prstGeom prst="roundRect">
            <a:avLst/>
          </a:prstGeom>
          <a:solidFill>
            <a:srgbClr val="FF9933"/>
          </a:solidFill>
          <a:ln>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50" b="1" dirty="0">
                <a:solidFill>
                  <a:schemeClr val="bg1"/>
                </a:solidFill>
              </a:rPr>
              <a:t>歯周病とは？</a:t>
            </a:r>
          </a:p>
        </p:txBody>
      </p:sp>
      <p:sp>
        <p:nvSpPr>
          <p:cNvPr id="77" name="四角形: 角を丸くする 76">
            <a:extLst>
              <a:ext uri="{FF2B5EF4-FFF2-40B4-BE49-F238E27FC236}">
                <a16:creationId xmlns:a16="http://schemas.microsoft.com/office/drawing/2014/main" id="{9D5AC2B7-781F-3DAF-135D-D76F4B9B0BE6}"/>
              </a:ext>
            </a:extLst>
          </p:cNvPr>
          <p:cNvSpPr/>
          <p:nvPr/>
        </p:nvSpPr>
        <p:spPr>
          <a:xfrm>
            <a:off x="95251" y="3079546"/>
            <a:ext cx="3646166" cy="280141"/>
          </a:xfrm>
          <a:prstGeom prst="roundRect">
            <a:avLst/>
          </a:prstGeom>
          <a:solidFill>
            <a:srgbClr val="FF9933"/>
          </a:solidFill>
          <a:ln>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50" b="1" dirty="0"/>
              <a:t>歯周病は全身の病気とも関係しています</a:t>
            </a:r>
          </a:p>
        </p:txBody>
      </p:sp>
      <p:sp>
        <p:nvSpPr>
          <p:cNvPr id="79" name="テキスト ボックス 78">
            <a:extLst>
              <a:ext uri="{FF2B5EF4-FFF2-40B4-BE49-F238E27FC236}">
                <a16:creationId xmlns:a16="http://schemas.microsoft.com/office/drawing/2014/main" id="{92567C33-345B-7112-008B-2872E96CC2CE}"/>
              </a:ext>
            </a:extLst>
          </p:cNvPr>
          <p:cNvSpPr txBox="1"/>
          <p:nvPr/>
        </p:nvSpPr>
        <p:spPr>
          <a:xfrm>
            <a:off x="97762" y="3779616"/>
            <a:ext cx="612508" cy="280141"/>
          </a:xfrm>
          <a:prstGeom prst="rect">
            <a:avLst/>
          </a:prstGeom>
          <a:noFill/>
        </p:spPr>
        <p:txBody>
          <a:bodyPr wrap="square">
            <a:spAutoFit/>
          </a:bodyPr>
          <a:lstStyle/>
          <a:p>
            <a:pPr algn="ctr">
              <a:lnSpc>
                <a:spcPct val="125000"/>
              </a:lnSpc>
            </a:pPr>
            <a:r>
              <a:rPr lang="ja-JP" altLang="en-US" sz="1050" dirty="0"/>
              <a:t>歯周病</a:t>
            </a:r>
          </a:p>
        </p:txBody>
      </p:sp>
      <p:sp>
        <p:nvSpPr>
          <p:cNvPr id="81" name="矢印: 下 80">
            <a:extLst>
              <a:ext uri="{FF2B5EF4-FFF2-40B4-BE49-F238E27FC236}">
                <a16:creationId xmlns:a16="http://schemas.microsoft.com/office/drawing/2014/main" id="{A0357ACF-230C-E9EC-3C21-55AAB7057B35}"/>
              </a:ext>
            </a:extLst>
          </p:cNvPr>
          <p:cNvSpPr/>
          <p:nvPr/>
        </p:nvSpPr>
        <p:spPr>
          <a:xfrm rot="16200000">
            <a:off x="774664" y="3757562"/>
            <a:ext cx="380305" cy="357373"/>
          </a:xfrm>
          <a:prstGeom prst="downArrow">
            <a:avLst/>
          </a:prstGeom>
          <a:solidFill>
            <a:srgbClr val="FF9933"/>
          </a:solidFill>
          <a:ln>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テキスト ボックス 83">
            <a:extLst>
              <a:ext uri="{FF2B5EF4-FFF2-40B4-BE49-F238E27FC236}">
                <a16:creationId xmlns:a16="http://schemas.microsoft.com/office/drawing/2014/main" id="{71C7029F-A0E8-0BA5-9D3C-BD2BB0EF38B8}"/>
              </a:ext>
            </a:extLst>
          </p:cNvPr>
          <p:cNvSpPr txBox="1"/>
          <p:nvPr/>
        </p:nvSpPr>
        <p:spPr>
          <a:xfrm>
            <a:off x="1159401" y="3669510"/>
            <a:ext cx="605862" cy="482120"/>
          </a:xfrm>
          <a:prstGeom prst="rect">
            <a:avLst/>
          </a:prstGeom>
          <a:noFill/>
        </p:spPr>
        <p:txBody>
          <a:bodyPr wrap="square">
            <a:spAutoFit/>
          </a:bodyPr>
          <a:lstStyle/>
          <a:p>
            <a:pPr algn="ctr">
              <a:lnSpc>
                <a:spcPct val="125000"/>
              </a:lnSpc>
            </a:pPr>
            <a:r>
              <a:rPr lang="ja-JP" altLang="en-US" sz="1050" dirty="0"/>
              <a:t>慢性的</a:t>
            </a:r>
            <a:br>
              <a:rPr lang="en-US" altLang="ja-JP" sz="1050" dirty="0"/>
            </a:br>
            <a:r>
              <a:rPr lang="ja-JP" altLang="en-US" sz="1050" dirty="0"/>
              <a:t>な炎症</a:t>
            </a:r>
          </a:p>
        </p:txBody>
      </p:sp>
      <p:sp>
        <p:nvSpPr>
          <p:cNvPr id="89" name="テキスト ボックス 88">
            <a:extLst>
              <a:ext uri="{FF2B5EF4-FFF2-40B4-BE49-F238E27FC236}">
                <a16:creationId xmlns:a16="http://schemas.microsoft.com/office/drawing/2014/main" id="{5BD14F50-334C-43D4-4461-CE5ACEFA5253}"/>
              </a:ext>
            </a:extLst>
          </p:cNvPr>
          <p:cNvSpPr txBox="1"/>
          <p:nvPr/>
        </p:nvSpPr>
        <p:spPr>
          <a:xfrm>
            <a:off x="2206588" y="3678626"/>
            <a:ext cx="1534830" cy="482120"/>
          </a:xfrm>
          <a:prstGeom prst="rect">
            <a:avLst/>
          </a:prstGeom>
          <a:noFill/>
        </p:spPr>
        <p:txBody>
          <a:bodyPr wrap="square">
            <a:spAutoFit/>
          </a:bodyPr>
          <a:lstStyle/>
          <a:p>
            <a:pPr algn="ctr">
              <a:lnSpc>
                <a:spcPct val="125000"/>
              </a:lnSpc>
            </a:pPr>
            <a:r>
              <a:rPr lang="zh-TW" altLang="en-US" sz="1050" dirty="0"/>
              <a:t>糖尿病</a:t>
            </a:r>
            <a:r>
              <a:rPr lang="ja-JP" altLang="en-US" sz="1050" dirty="0"/>
              <a:t>　</a:t>
            </a:r>
            <a:r>
              <a:rPr lang="zh-TW" altLang="en-US" sz="1050" dirty="0"/>
              <a:t>心筋梗塞</a:t>
            </a:r>
            <a:r>
              <a:rPr lang="ja-JP" altLang="en-US" sz="1050" dirty="0"/>
              <a:t>　</a:t>
            </a:r>
            <a:br>
              <a:rPr lang="en-US" altLang="ja-JP" sz="1050" dirty="0"/>
            </a:br>
            <a:r>
              <a:rPr lang="zh-TW" altLang="en-US" sz="1050" dirty="0"/>
              <a:t>脳梗塞</a:t>
            </a:r>
            <a:r>
              <a:rPr lang="ja-JP" altLang="en-US" sz="1050" dirty="0"/>
              <a:t>　</a:t>
            </a:r>
            <a:r>
              <a:rPr lang="zh-TW" altLang="en-US" sz="1050" dirty="0"/>
              <a:t>誤嚥性肺炎</a:t>
            </a:r>
            <a:endParaRPr lang="ja-JP" altLang="en-US" sz="1050" dirty="0"/>
          </a:p>
        </p:txBody>
      </p:sp>
      <p:sp>
        <p:nvSpPr>
          <p:cNvPr id="91" name="四角形: 角を丸くする 90">
            <a:extLst>
              <a:ext uri="{FF2B5EF4-FFF2-40B4-BE49-F238E27FC236}">
                <a16:creationId xmlns:a16="http://schemas.microsoft.com/office/drawing/2014/main" id="{02B76389-0BC2-DC5B-E48C-610EA1FFC1C0}"/>
              </a:ext>
            </a:extLst>
          </p:cNvPr>
          <p:cNvSpPr/>
          <p:nvPr/>
        </p:nvSpPr>
        <p:spPr>
          <a:xfrm>
            <a:off x="3905347" y="3059626"/>
            <a:ext cx="2845957" cy="1342429"/>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5000"/>
              </a:lnSpc>
            </a:pPr>
            <a:r>
              <a:rPr lang="ja-JP" altLang="en-US" sz="1050" b="1" dirty="0">
                <a:solidFill>
                  <a:schemeClr val="tx1"/>
                </a:solidFill>
              </a:rPr>
              <a:t>特に知っておきたい「歯周病と糖尿病」</a:t>
            </a:r>
            <a:br>
              <a:rPr lang="en-US" altLang="ja-JP" sz="1050" b="1" dirty="0">
                <a:solidFill>
                  <a:schemeClr val="tx1"/>
                </a:solidFill>
              </a:rPr>
            </a:br>
            <a:r>
              <a:rPr lang="ja-JP" altLang="en-US" sz="1050" b="1" dirty="0">
                <a:solidFill>
                  <a:schemeClr val="tx1"/>
                </a:solidFill>
              </a:rPr>
              <a:t>　</a:t>
            </a:r>
            <a:r>
              <a:rPr lang="ja-JP" altLang="en-US" sz="1050" dirty="0">
                <a:solidFill>
                  <a:schemeClr val="tx1"/>
                </a:solidFill>
              </a:rPr>
              <a:t>歯周病があると血糖コントロールが悪化しやすくなります。一方で、糖尿病がある人は歯周病も悪化しやすいことが知られており、互いに影響し合う関係にあります。</a:t>
            </a:r>
          </a:p>
        </p:txBody>
      </p:sp>
      <p:sp>
        <p:nvSpPr>
          <p:cNvPr id="96" name="四角形: 角を丸くする 95">
            <a:extLst>
              <a:ext uri="{FF2B5EF4-FFF2-40B4-BE49-F238E27FC236}">
                <a16:creationId xmlns:a16="http://schemas.microsoft.com/office/drawing/2014/main" id="{06B3D62C-FAEF-1415-DE0F-BA19DFE65CA7}"/>
              </a:ext>
            </a:extLst>
          </p:cNvPr>
          <p:cNvSpPr/>
          <p:nvPr/>
        </p:nvSpPr>
        <p:spPr>
          <a:xfrm>
            <a:off x="95249" y="4514675"/>
            <a:ext cx="6656055" cy="1117817"/>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5000"/>
              </a:lnSpc>
            </a:pPr>
            <a:r>
              <a:rPr lang="ja-JP" altLang="en-US" sz="1050" dirty="0">
                <a:solidFill>
                  <a:schemeClr val="tx1"/>
                </a:solidFill>
              </a:rPr>
              <a:t>　　　　　　　　　　　　　　　朝起きたときに、口のなかがネバネバする。　　　口臭が気になる。</a:t>
            </a:r>
          </a:p>
          <a:p>
            <a:pPr>
              <a:lnSpc>
                <a:spcPct val="125000"/>
              </a:lnSpc>
            </a:pPr>
            <a:r>
              <a:rPr lang="ja-JP" altLang="en-US" sz="1050" dirty="0">
                <a:solidFill>
                  <a:schemeClr val="tx1"/>
                </a:solidFill>
              </a:rPr>
              <a:t>　　　　　　　　　　　　　　　歯みがきのときに出血する。　　　硬いものが噛みにくい。</a:t>
            </a:r>
          </a:p>
          <a:p>
            <a:pPr>
              <a:lnSpc>
                <a:spcPct val="125000"/>
              </a:lnSpc>
            </a:pPr>
            <a:r>
              <a:rPr lang="ja-JP" altLang="en-US" sz="1050" dirty="0">
                <a:solidFill>
                  <a:schemeClr val="tx1"/>
                </a:solidFill>
              </a:rPr>
              <a:t>　　　　　　　　　　　　　　　歯肉がときどき腫れる。　　　歯がグラグラする。</a:t>
            </a:r>
          </a:p>
          <a:p>
            <a:pPr>
              <a:lnSpc>
                <a:spcPct val="125000"/>
              </a:lnSpc>
            </a:pPr>
            <a:r>
              <a:rPr lang="ja-JP" altLang="en-US" sz="1050" dirty="0">
                <a:solidFill>
                  <a:schemeClr val="tx1"/>
                </a:solidFill>
              </a:rPr>
              <a:t>　　　　　　　　　　　　　　　歯肉が下がって、歯と歯の間にすきまができてきた。</a:t>
            </a:r>
            <a:br>
              <a:rPr lang="en-US" altLang="ja-JP" sz="1050" dirty="0">
                <a:solidFill>
                  <a:schemeClr val="tx1"/>
                </a:solidFill>
              </a:rPr>
            </a:br>
            <a:r>
              <a:rPr lang="ja-JP" altLang="en-US" sz="1050" dirty="0">
                <a:solidFill>
                  <a:schemeClr val="tx1"/>
                </a:solidFill>
              </a:rPr>
              <a:t>歯周病は初期には自覚症状が少ない病気です。気になる症状がある方は、一度歯科医院に相談しましょう。</a:t>
            </a:r>
          </a:p>
        </p:txBody>
      </p:sp>
      <p:sp>
        <p:nvSpPr>
          <p:cNvPr id="111" name="四角形: 角を丸くする 110">
            <a:extLst>
              <a:ext uri="{FF2B5EF4-FFF2-40B4-BE49-F238E27FC236}">
                <a16:creationId xmlns:a16="http://schemas.microsoft.com/office/drawing/2014/main" id="{85554B85-8463-AAE3-5CF5-B14D27873EE8}"/>
              </a:ext>
            </a:extLst>
          </p:cNvPr>
          <p:cNvSpPr/>
          <p:nvPr/>
        </p:nvSpPr>
        <p:spPr>
          <a:xfrm>
            <a:off x="4659524" y="5734108"/>
            <a:ext cx="2078225" cy="1355259"/>
          </a:xfrm>
          <a:prstGeom prst="roundRect">
            <a:avLst/>
          </a:prstGeom>
          <a:noFill/>
          <a:ln>
            <a:solidFill>
              <a:srgbClr val="00A6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5000"/>
              </a:lnSpc>
            </a:pPr>
            <a:endParaRPr lang="ja-JP" altLang="en-US" sz="1050" dirty="0">
              <a:solidFill>
                <a:schemeClr val="tx1"/>
              </a:solidFill>
            </a:endParaRPr>
          </a:p>
        </p:txBody>
      </p:sp>
      <p:sp>
        <p:nvSpPr>
          <p:cNvPr id="2" name="四角形: 角を丸くする 1">
            <a:extLst>
              <a:ext uri="{FF2B5EF4-FFF2-40B4-BE49-F238E27FC236}">
                <a16:creationId xmlns:a16="http://schemas.microsoft.com/office/drawing/2014/main" id="{5DBA697B-DE86-2F6B-2BB2-7E1C3CE5EF54}"/>
              </a:ext>
            </a:extLst>
          </p:cNvPr>
          <p:cNvSpPr>
            <a:spLocks/>
          </p:cNvSpPr>
          <p:nvPr/>
        </p:nvSpPr>
        <p:spPr>
          <a:xfrm>
            <a:off x="101084" y="3437317"/>
            <a:ext cx="605864" cy="964738"/>
          </a:xfrm>
          <a:prstGeom prst="round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角を丸くする 2">
            <a:extLst>
              <a:ext uri="{FF2B5EF4-FFF2-40B4-BE49-F238E27FC236}">
                <a16:creationId xmlns:a16="http://schemas.microsoft.com/office/drawing/2014/main" id="{493C2AAD-CDDF-C6D8-A612-17EFD2E0D461}"/>
              </a:ext>
            </a:extLst>
          </p:cNvPr>
          <p:cNvSpPr/>
          <p:nvPr/>
        </p:nvSpPr>
        <p:spPr>
          <a:xfrm>
            <a:off x="1159401" y="3419085"/>
            <a:ext cx="605862" cy="982970"/>
          </a:xfrm>
          <a:prstGeom prst="round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1AE0A4EB-87F4-CADA-7213-1B88A5ADCDAD}"/>
              </a:ext>
            </a:extLst>
          </p:cNvPr>
          <p:cNvSpPr/>
          <p:nvPr/>
        </p:nvSpPr>
        <p:spPr>
          <a:xfrm>
            <a:off x="2216906" y="3437317"/>
            <a:ext cx="1534830" cy="964738"/>
          </a:xfrm>
          <a:prstGeom prst="round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下 4">
            <a:extLst>
              <a:ext uri="{FF2B5EF4-FFF2-40B4-BE49-F238E27FC236}">
                <a16:creationId xmlns:a16="http://schemas.microsoft.com/office/drawing/2014/main" id="{825FD662-DD38-DEE3-248C-B763C8FACC7A}"/>
              </a:ext>
            </a:extLst>
          </p:cNvPr>
          <p:cNvSpPr/>
          <p:nvPr/>
        </p:nvSpPr>
        <p:spPr>
          <a:xfrm rot="16200000">
            <a:off x="1809817" y="3729151"/>
            <a:ext cx="380305" cy="357373"/>
          </a:xfrm>
          <a:prstGeom prst="downArrow">
            <a:avLst/>
          </a:prstGeom>
          <a:solidFill>
            <a:srgbClr val="FF9933"/>
          </a:solidFill>
          <a:ln>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descr="座る, 写真 が含まれている画像&#10;&#10;AI 生成コンテンツは誤りを含む可能性があります。">
            <a:extLst>
              <a:ext uri="{FF2B5EF4-FFF2-40B4-BE49-F238E27FC236}">
                <a16:creationId xmlns:a16="http://schemas.microsoft.com/office/drawing/2014/main" id="{1496B05E-F075-FBEE-4E85-69E5073483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9307" y="4595005"/>
            <a:ext cx="489418" cy="697306"/>
          </a:xfrm>
          <a:prstGeom prst="rect">
            <a:avLst/>
          </a:prstGeom>
        </p:spPr>
      </p:pic>
      <p:sp>
        <p:nvSpPr>
          <p:cNvPr id="11" name="テキスト ボックス 10">
            <a:extLst>
              <a:ext uri="{FF2B5EF4-FFF2-40B4-BE49-F238E27FC236}">
                <a16:creationId xmlns:a16="http://schemas.microsoft.com/office/drawing/2014/main" id="{611A5FB7-961B-D55A-B103-72B623701417}"/>
              </a:ext>
            </a:extLst>
          </p:cNvPr>
          <p:cNvSpPr txBox="1"/>
          <p:nvPr/>
        </p:nvSpPr>
        <p:spPr>
          <a:xfrm>
            <a:off x="561368" y="4710534"/>
            <a:ext cx="1600805" cy="481799"/>
          </a:xfrm>
          <a:prstGeom prst="rect">
            <a:avLst/>
          </a:prstGeom>
          <a:noFill/>
        </p:spPr>
        <p:txBody>
          <a:bodyPr wrap="square">
            <a:spAutoFit/>
          </a:bodyPr>
          <a:lstStyle/>
          <a:p>
            <a:pPr algn="ctr">
              <a:lnSpc>
                <a:spcPct val="125000"/>
              </a:lnSpc>
            </a:pPr>
            <a:r>
              <a:rPr lang="ja-JP" altLang="en-US" sz="1050" b="1" dirty="0"/>
              <a:t>あなたは大丈夫？ </a:t>
            </a:r>
            <a:br>
              <a:rPr lang="en-US" altLang="ja-JP" sz="1050" b="1" dirty="0"/>
            </a:br>
            <a:r>
              <a:rPr lang="ja-JP" altLang="en-US" sz="1050" b="1" dirty="0"/>
              <a:t>歯周病セルフチェック</a:t>
            </a:r>
          </a:p>
        </p:txBody>
      </p:sp>
      <p:pic>
        <p:nvPicPr>
          <p:cNvPr id="15" name="図 14" descr="アイコン が含まれている画像&#10;&#10;AI 生成コンテンツは誤りを含む可能性があります。">
            <a:extLst>
              <a:ext uri="{FF2B5EF4-FFF2-40B4-BE49-F238E27FC236}">
                <a16:creationId xmlns:a16="http://schemas.microsoft.com/office/drawing/2014/main" id="{8F97347A-6C97-71AF-6935-8404D1898E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5521" y="4608420"/>
            <a:ext cx="202905" cy="166898"/>
          </a:xfrm>
          <a:prstGeom prst="rect">
            <a:avLst/>
          </a:prstGeom>
        </p:spPr>
      </p:pic>
      <p:pic>
        <p:nvPicPr>
          <p:cNvPr id="16" name="図 15" descr="アイコン が含まれている画像&#10;&#10;AI 生成コンテンツは誤りを含む可能性があります。">
            <a:extLst>
              <a:ext uri="{FF2B5EF4-FFF2-40B4-BE49-F238E27FC236}">
                <a16:creationId xmlns:a16="http://schemas.microsoft.com/office/drawing/2014/main" id="{722FE303-7C4F-4BBB-63E9-E03C4DE7D7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5521" y="4799555"/>
            <a:ext cx="202905" cy="166898"/>
          </a:xfrm>
          <a:prstGeom prst="rect">
            <a:avLst/>
          </a:prstGeom>
        </p:spPr>
      </p:pic>
      <p:pic>
        <p:nvPicPr>
          <p:cNvPr id="17" name="図 16" descr="アイコン が含まれている画像&#10;&#10;AI 生成コンテンツは誤りを含む可能性があります。">
            <a:extLst>
              <a:ext uri="{FF2B5EF4-FFF2-40B4-BE49-F238E27FC236}">
                <a16:creationId xmlns:a16="http://schemas.microsoft.com/office/drawing/2014/main" id="{7137FE96-72A5-29F0-B81C-4EBD827F13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5521" y="4999580"/>
            <a:ext cx="202905" cy="166898"/>
          </a:xfrm>
          <a:prstGeom prst="rect">
            <a:avLst/>
          </a:prstGeom>
        </p:spPr>
      </p:pic>
      <p:pic>
        <p:nvPicPr>
          <p:cNvPr id="18" name="図 17" descr="アイコン が含まれている画像&#10;&#10;AI 生成コンテンツは誤りを含む可能性があります。">
            <a:extLst>
              <a:ext uri="{FF2B5EF4-FFF2-40B4-BE49-F238E27FC236}">
                <a16:creationId xmlns:a16="http://schemas.microsoft.com/office/drawing/2014/main" id="{139D4B34-B828-5B21-F8E6-15F24F8A1B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5521" y="5199605"/>
            <a:ext cx="202905" cy="166898"/>
          </a:xfrm>
          <a:prstGeom prst="rect">
            <a:avLst/>
          </a:prstGeom>
        </p:spPr>
      </p:pic>
      <p:pic>
        <p:nvPicPr>
          <p:cNvPr id="19" name="図 18" descr="アイコン が含まれている画像&#10;&#10;AI 生成コンテンツは誤りを含む可能性があります。">
            <a:extLst>
              <a:ext uri="{FF2B5EF4-FFF2-40B4-BE49-F238E27FC236}">
                <a16:creationId xmlns:a16="http://schemas.microsoft.com/office/drawing/2014/main" id="{B4B04EAF-C4A7-8EA7-479A-1853D35515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9272" y="5005302"/>
            <a:ext cx="202905" cy="166898"/>
          </a:xfrm>
          <a:prstGeom prst="rect">
            <a:avLst/>
          </a:prstGeom>
        </p:spPr>
      </p:pic>
      <p:pic>
        <p:nvPicPr>
          <p:cNvPr id="20" name="図 19" descr="アイコン が含まれている画像&#10;&#10;AI 生成コンテンツは誤りを含む可能性があります。">
            <a:extLst>
              <a:ext uri="{FF2B5EF4-FFF2-40B4-BE49-F238E27FC236}">
                <a16:creationId xmlns:a16="http://schemas.microsoft.com/office/drawing/2014/main" id="{5E6DF312-DC32-8B02-1206-FE7C0D81B6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6922" y="4802103"/>
            <a:ext cx="202905" cy="166898"/>
          </a:xfrm>
          <a:prstGeom prst="rect">
            <a:avLst/>
          </a:prstGeom>
        </p:spPr>
      </p:pic>
      <p:pic>
        <p:nvPicPr>
          <p:cNvPr id="21" name="図 20" descr="アイコン が含まれている画像&#10;&#10;AI 生成コンテンツは誤りを含む可能性があります。">
            <a:extLst>
              <a:ext uri="{FF2B5EF4-FFF2-40B4-BE49-F238E27FC236}">
                <a16:creationId xmlns:a16="http://schemas.microsoft.com/office/drawing/2014/main" id="{C6FFEF69-4321-FDB9-D7AC-61508071F0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19422" y="4606520"/>
            <a:ext cx="202905" cy="166898"/>
          </a:xfrm>
          <a:prstGeom prst="rect">
            <a:avLst/>
          </a:prstGeom>
        </p:spPr>
      </p:pic>
      <p:sp>
        <p:nvSpPr>
          <p:cNvPr id="25" name="四角形: 角を丸くする 24">
            <a:extLst>
              <a:ext uri="{FF2B5EF4-FFF2-40B4-BE49-F238E27FC236}">
                <a16:creationId xmlns:a16="http://schemas.microsoft.com/office/drawing/2014/main" id="{F325C0CC-B6CF-3CCF-D8FE-055C2C7F8859}"/>
              </a:ext>
            </a:extLst>
          </p:cNvPr>
          <p:cNvSpPr/>
          <p:nvPr/>
        </p:nvSpPr>
        <p:spPr>
          <a:xfrm>
            <a:off x="81207" y="5730742"/>
            <a:ext cx="4452694" cy="277856"/>
          </a:xfrm>
          <a:prstGeom prst="roundRect">
            <a:avLst/>
          </a:prstGeom>
          <a:solidFill>
            <a:srgbClr val="FF9933"/>
          </a:solidFill>
          <a:ln>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50" b="1" dirty="0"/>
              <a:t>健康な歯ぐきの状態と歯周病の状態</a:t>
            </a:r>
          </a:p>
        </p:txBody>
      </p:sp>
      <p:sp>
        <p:nvSpPr>
          <p:cNvPr id="31" name="テキスト ボックス 30">
            <a:extLst>
              <a:ext uri="{FF2B5EF4-FFF2-40B4-BE49-F238E27FC236}">
                <a16:creationId xmlns:a16="http://schemas.microsoft.com/office/drawing/2014/main" id="{8C1A22C8-8783-D0C2-FD72-5441D2AE4175}"/>
              </a:ext>
            </a:extLst>
          </p:cNvPr>
          <p:cNvSpPr txBox="1"/>
          <p:nvPr/>
        </p:nvSpPr>
        <p:spPr>
          <a:xfrm>
            <a:off x="4820580" y="5787573"/>
            <a:ext cx="1852150" cy="481799"/>
          </a:xfrm>
          <a:prstGeom prst="rect">
            <a:avLst/>
          </a:prstGeom>
          <a:noFill/>
        </p:spPr>
        <p:txBody>
          <a:bodyPr wrap="square">
            <a:spAutoFit/>
          </a:bodyPr>
          <a:lstStyle/>
          <a:p>
            <a:pPr>
              <a:lnSpc>
                <a:spcPct val="125000"/>
              </a:lnSpc>
            </a:pPr>
            <a:r>
              <a:rPr lang="ja-JP" altLang="en-US" sz="1050" b="1" dirty="0">
                <a:solidFill>
                  <a:srgbClr val="00A651"/>
                </a:solidFill>
              </a:rPr>
              <a:t>今日からできる</a:t>
            </a:r>
            <a:br>
              <a:rPr lang="en-US" altLang="ja-JP" sz="1050" b="1" dirty="0">
                <a:solidFill>
                  <a:srgbClr val="00A651"/>
                </a:solidFill>
              </a:rPr>
            </a:br>
            <a:r>
              <a:rPr lang="ja-JP" altLang="en-US" sz="1050" b="1" dirty="0">
                <a:solidFill>
                  <a:srgbClr val="00A651"/>
                </a:solidFill>
              </a:rPr>
              <a:t>歯周病予防</a:t>
            </a:r>
            <a:endParaRPr lang="ja-JP" altLang="en-US" sz="1050" dirty="0">
              <a:solidFill>
                <a:srgbClr val="00A651"/>
              </a:solidFill>
            </a:endParaRPr>
          </a:p>
        </p:txBody>
      </p:sp>
      <p:sp>
        <p:nvSpPr>
          <p:cNvPr id="32" name="テキスト ボックス 31">
            <a:extLst>
              <a:ext uri="{FF2B5EF4-FFF2-40B4-BE49-F238E27FC236}">
                <a16:creationId xmlns:a16="http://schemas.microsoft.com/office/drawing/2014/main" id="{DE8792ED-E756-3976-EC08-ECCF71207538}"/>
              </a:ext>
            </a:extLst>
          </p:cNvPr>
          <p:cNvSpPr txBox="1"/>
          <p:nvPr/>
        </p:nvSpPr>
        <p:spPr>
          <a:xfrm>
            <a:off x="4659523" y="6330518"/>
            <a:ext cx="2078225" cy="684098"/>
          </a:xfrm>
          <a:prstGeom prst="rect">
            <a:avLst/>
          </a:prstGeom>
          <a:noFill/>
        </p:spPr>
        <p:txBody>
          <a:bodyPr wrap="square">
            <a:spAutoFit/>
          </a:bodyPr>
          <a:lstStyle/>
          <a:p>
            <a:pPr>
              <a:lnSpc>
                <a:spcPct val="125000"/>
              </a:lnSpc>
            </a:pPr>
            <a:r>
              <a:rPr lang="ja-JP" altLang="en-US" sz="1050" dirty="0"/>
              <a:t>①　毎日の歯みがきを丁寧に</a:t>
            </a:r>
            <a:br>
              <a:rPr lang="en-US" altLang="ja-JP" sz="1050" dirty="0"/>
            </a:br>
            <a:r>
              <a:rPr lang="ja-JP" altLang="en-US" sz="1050" dirty="0"/>
              <a:t>②　歯間ブラシ・フロスを活用　　</a:t>
            </a:r>
            <a:br>
              <a:rPr lang="en-US" altLang="ja-JP" sz="1050" dirty="0"/>
            </a:br>
            <a:r>
              <a:rPr lang="ja-JP" altLang="en-US" sz="1050" dirty="0"/>
              <a:t>③　定期的に歯科健診を受ける</a:t>
            </a:r>
          </a:p>
        </p:txBody>
      </p:sp>
      <p:sp>
        <p:nvSpPr>
          <p:cNvPr id="36" name="テキスト ボックス 35">
            <a:extLst>
              <a:ext uri="{FF2B5EF4-FFF2-40B4-BE49-F238E27FC236}">
                <a16:creationId xmlns:a16="http://schemas.microsoft.com/office/drawing/2014/main" id="{39490F40-989F-A564-1D95-4125A0F3614D}"/>
              </a:ext>
            </a:extLst>
          </p:cNvPr>
          <p:cNvSpPr txBox="1"/>
          <p:nvPr/>
        </p:nvSpPr>
        <p:spPr>
          <a:xfrm>
            <a:off x="4555917" y="7095729"/>
            <a:ext cx="2316136" cy="279820"/>
          </a:xfrm>
          <a:prstGeom prst="rect">
            <a:avLst/>
          </a:prstGeom>
          <a:noFill/>
        </p:spPr>
        <p:txBody>
          <a:bodyPr wrap="square">
            <a:spAutoFit/>
          </a:bodyPr>
          <a:lstStyle/>
          <a:p>
            <a:pPr algn="ctr">
              <a:lnSpc>
                <a:spcPct val="125000"/>
              </a:lnSpc>
            </a:pPr>
            <a:r>
              <a:rPr lang="ja-JP" altLang="en-US" sz="1050" b="1" dirty="0">
                <a:solidFill>
                  <a:srgbClr val="00A651"/>
                </a:solidFill>
              </a:rPr>
              <a:t>歯周病を悪化させる主な要因</a:t>
            </a:r>
            <a:endParaRPr lang="ja-JP" altLang="en-US" sz="1050" dirty="0">
              <a:solidFill>
                <a:srgbClr val="00A651"/>
              </a:solidFill>
            </a:endParaRPr>
          </a:p>
        </p:txBody>
      </p:sp>
      <p:sp>
        <p:nvSpPr>
          <p:cNvPr id="37" name="テキスト ボックス 36">
            <a:extLst>
              <a:ext uri="{FF2B5EF4-FFF2-40B4-BE49-F238E27FC236}">
                <a16:creationId xmlns:a16="http://schemas.microsoft.com/office/drawing/2014/main" id="{EE7B5F55-CD4C-7C2C-8272-77557BF7A0DC}"/>
              </a:ext>
            </a:extLst>
          </p:cNvPr>
          <p:cNvSpPr txBox="1"/>
          <p:nvPr/>
        </p:nvSpPr>
        <p:spPr>
          <a:xfrm>
            <a:off x="4843886" y="7356499"/>
            <a:ext cx="1799566" cy="1088055"/>
          </a:xfrm>
          <a:prstGeom prst="rect">
            <a:avLst/>
          </a:prstGeom>
          <a:noFill/>
        </p:spPr>
        <p:txBody>
          <a:bodyPr wrap="square">
            <a:spAutoFit/>
          </a:bodyPr>
          <a:lstStyle/>
          <a:p>
            <a:pPr>
              <a:lnSpc>
                <a:spcPct val="125000"/>
              </a:lnSpc>
            </a:pPr>
            <a:r>
              <a:rPr lang="ja-JP" altLang="en-US" sz="1050" dirty="0"/>
              <a:t>喫煙</a:t>
            </a:r>
            <a:br>
              <a:rPr lang="en-US" altLang="ja-JP" sz="1050" dirty="0"/>
            </a:br>
            <a:r>
              <a:rPr lang="ja-JP" altLang="en-US" sz="1050" dirty="0"/>
              <a:t>糖尿病　</a:t>
            </a:r>
            <a:endParaRPr lang="en-US" altLang="ja-JP" sz="1050" dirty="0"/>
          </a:p>
          <a:p>
            <a:pPr>
              <a:lnSpc>
                <a:spcPct val="125000"/>
              </a:lnSpc>
            </a:pPr>
            <a:r>
              <a:rPr lang="ja-JP" altLang="en-US" sz="1050" dirty="0"/>
              <a:t>不十分な歯みがき</a:t>
            </a:r>
            <a:endParaRPr lang="en-US" altLang="ja-JP" sz="1050" dirty="0"/>
          </a:p>
          <a:p>
            <a:pPr>
              <a:lnSpc>
                <a:spcPct val="125000"/>
              </a:lnSpc>
            </a:pPr>
            <a:r>
              <a:rPr lang="ja-JP" altLang="en-US" sz="1050" dirty="0"/>
              <a:t>ストレス</a:t>
            </a:r>
            <a:endParaRPr lang="en-US" altLang="ja-JP" sz="1050" dirty="0"/>
          </a:p>
          <a:p>
            <a:pPr>
              <a:lnSpc>
                <a:spcPct val="125000"/>
              </a:lnSpc>
            </a:pPr>
            <a:r>
              <a:rPr lang="ja-JP" altLang="en-US" sz="1050" dirty="0"/>
              <a:t>歯科健診を受けていない</a:t>
            </a:r>
          </a:p>
        </p:txBody>
      </p:sp>
      <p:pic>
        <p:nvPicPr>
          <p:cNvPr id="39" name="図 38">
            <a:extLst>
              <a:ext uri="{FF2B5EF4-FFF2-40B4-BE49-F238E27FC236}">
                <a16:creationId xmlns:a16="http://schemas.microsoft.com/office/drawing/2014/main" id="{80060C68-2107-756D-C2D2-A01F953718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8841" y="5799330"/>
            <a:ext cx="534514" cy="534514"/>
          </a:xfrm>
          <a:prstGeom prst="rect">
            <a:avLst/>
          </a:prstGeom>
        </p:spPr>
      </p:pic>
      <p:pic>
        <p:nvPicPr>
          <p:cNvPr id="45" name="図 44" descr="アイコン が含まれている画像&#10;&#10;AI 生成コンテンツは誤りを含む可能性があります。">
            <a:extLst>
              <a:ext uri="{FF2B5EF4-FFF2-40B4-BE49-F238E27FC236}">
                <a16:creationId xmlns:a16="http://schemas.microsoft.com/office/drawing/2014/main" id="{9F86BB56-0DA7-484D-CBD7-55BCF8CDFF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6215" y="7412862"/>
            <a:ext cx="202905" cy="166898"/>
          </a:xfrm>
          <a:prstGeom prst="rect">
            <a:avLst/>
          </a:prstGeom>
        </p:spPr>
      </p:pic>
      <p:pic>
        <p:nvPicPr>
          <p:cNvPr id="46" name="図 45" descr="アイコン が含まれている画像&#10;&#10;AI 生成コンテンツは誤りを含む可能性があります。">
            <a:extLst>
              <a:ext uri="{FF2B5EF4-FFF2-40B4-BE49-F238E27FC236}">
                <a16:creationId xmlns:a16="http://schemas.microsoft.com/office/drawing/2014/main" id="{8BE6DCEE-DD6C-84E2-2539-8F5912A8BA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6215" y="7615109"/>
            <a:ext cx="202905" cy="166898"/>
          </a:xfrm>
          <a:prstGeom prst="rect">
            <a:avLst/>
          </a:prstGeom>
        </p:spPr>
      </p:pic>
      <p:pic>
        <p:nvPicPr>
          <p:cNvPr id="47" name="図 46" descr="アイコン が含まれている画像&#10;&#10;AI 生成コンテンツは誤りを含む可能性があります。">
            <a:extLst>
              <a:ext uri="{FF2B5EF4-FFF2-40B4-BE49-F238E27FC236}">
                <a16:creationId xmlns:a16="http://schemas.microsoft.com/office/drawing/2014/main" id="{F1A0A4CB-4299-B0F4-0615-75D8E2E6EB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6215" y="7817356"/>
            <a:ext cx="202905" cy="166898"/>
          </a:xfrm>
          <a:prstGeom prst="rect">
            <a:avLst/>
          </a:prstGeom>
        </p:spPr>
      </p:pic>
      <p:pic>
        <p:nvPicPr>
          <p:cNvPr id="48" name="図 47" descr="アイコン が含まれている画像&#10;&#10;AI 生成コンテンツは誤りを含む可能性があります。">
            <a:extLst>
              <a:ext uri="{FF2B5EF4-FFF2-40B4-BE49-F238E27FC236}">
                <a16:creationId xmlns:a16="http://schemas.microsoft.com/office/drawing/2014/main" id="{5EB0DBDB-F206-8E16-F1BA-C642DC974C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6215" y="8019604"/>
            <a:ext cx="202905" cy="166898"/>
          </a:xfrm>
          <a:prstGeom prst="rect">
            <a:avLst/>
          </a:prstGeom>
        </p:spPr>
      </p:pic>
      <p:pic>
        <p:nvPicPr>
          <p:cNvPr id="50" name="図 49" descr="アイコン が含まれている画像&#10;&#10;AI 生成コンテンツは誤りを含む可能性があります。">
            <a:extLst>
              <a:ext uri="{FF2B5EF4-FFF2-40B4-BE49-F238E27FC236}">
                <a16:creationId xmlns:a16="http://schemas.microsoft.com/office/drawing/2014/main" id="{EFDF2798-6F7D-57F5-57DA-D80AA5542A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29390" y="8221852"/>
            <a:ext cx="202905" cy="166898"/>
          </a:xfrm>
          <a:prstGeom prst="rect">
            <a:avLst/>
          </a:prstGeom>
        </p:spPr>
      </p:pic>
      <p:sp>
        <p:nvSpPr>
          <p:cNvPr id="54" name="テキスト ボックス 53">
            <a:extLst>
              <a:ext uri="{FF2B5EF4-FFF2-40B4-BE49-F238E27FC236}">
                <a16:creationId xmlns:a16="http://schemas.microsoft.com/office/drawing/2014/main" id="{3CF2BC18-998F-47E7-FAF5-D548346491EB}"/>
              </a:ext>
            </a:extLst>
          </p:cNvPr>
          <p:cNvSpPr txBox="1"/>
          <p:nvPr/>
        </p:nvSpPr>
        <p:spPr>
          <a:xfrm>
            <a:off x="-9832" y="8690448"/>
            <a:ext cx="2743508" cy="276999"/>
          </a:xfrm>
          <a:prstGeom prst="rect">
            <a:avLst/>
          </a:prstGeom>
          <a:noFill/>
        </p:spPr>
        <p:txBody>
          <a:bodyPr wrap="square">
            <a:spAutoFit/>
          </a:bodyPr>
          <a:lstStyle/>
          <a:p>
            <a:r>
              <a:rPr lang="ja-JP" altLang="en-US" sz="1200" b="1" dirty="0">
                <a:solidFill>
                  <a:srgbClr val="00A651"/>
                </a:solidFill>
              </a:rPr>
              <a:t>歯を失う原因の第１位は歯周病です。</a:t>
            </a:r>
          </a:p>
        </p:txBody>
      </p:sp>
      <p:sp>
        <p:nvSpPr>
          <p:cNvPr id="58" name="テキスト ボックス 57">
            <a:extLst>
              <a:ext uri="{FF2B5EF4-FFF2-40B4-BE49-F238E27FC236}">
                <a16:creationId xmlns:a16="http://schemas.microsoft.com/office/drawing/2014/main" id="{31ABF5E0-B453-01D5-688E-6401DB056B39}"/>
              </a:ext>
            </a:extLst>
          </p:cNvPr>
          <p:cNvSpPr txBox="1"/>
          <p:nvPr/>
        </p:nvSpPr>
        <p:spPr>
          <a:xfrm>
            <a:off x="-9833" y="8922586"/>
            <a:ext cx="5826095" cy="482120"/>
          </a:xfrm>
          <a:prstGeom prst="rect">
            <a:avLst/>
          </a:prstGeom>
          <a:noFill/>
        </p:spPr>
        <p:txBody>
          <a:bodyPr wrap="square">
            <a:spAutoFit/>
          </a:bodyPr>
          <a:lstStyle/>
          <a:p>
            <a:pPr>
              <a:lnSpc>
                <a:spcPct val="125000"/>
              </a:lnSpc>
            </a:pPr>
            <a:r>
              <a:rPr lang="ja-JP" altLang="en-US" sz="1050" dirty="0"/>
              <a:t>むし歯よりも歯周病によって歯を失うケースが多いことが分かっています。気になる症状がなくても、定期的なチェックが大切です。</a:t>
            </a:r>
          </a:p>
        </p:txBody>
      </p:sp>
      <p:pic>
        <p:nvPicPr>
          <p:cNvPr id="65" name="図 64" descr="クマの人形&#10;&#10;AI 生成コンテンツは誤りを含む可能性があります。">
            <a:extLst>
              <a:ext uri="{FF2B5EF4-FFF2-40B4-BE49-F238E27FC236}">
                <a16:creationId xmlns:a16="http://schemas.microsoft.com/office/drawing/2014/main" id="{451286E0-6925-DA12-0F57-B8794EE7FB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50256" y="8872254"/>
            <a:ext cx="822473" cy="996937"/>
          </a:xfrm>
          <a:prstGeom prst="rect">
            <a:avLst/>
          </a:prstGeom>
        </p:spPr>
      </p:pic>
      <p:pic>
        <p:nvPicPr>
          <p:cNvPr id="67" name="図 66" descr="ケーキ, 座る, 記号, プレート が含まれている画像&#10;&#10;AI 生成コンテンツは誤りを含む可能性があります。">
            <a:extLst>
              <a:ext uri="{FF2B5EF4-FFF2-40B4-BE49-F238E27FC236}">
                <a16:creationId xmlns:a16="http://schemas.microsoft.com/office/drawing/2014/main" id="{3FCDD76A-DEDF-FEDA-8881-95E515C539F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85798" y="2001753"/>
            <a:ext cx="378628" cy="378628"/>
          </a:xfrm>
          <a:prstGeom prst="rect">
            <a:avLst/>
          </a:prstGeom>
        </p:spPr>
      </p:pic>
      <p:sp>
        <p:nvSpPr>
          <p:cNvPr id="7" name="テキスト ボックス 6">
            <a:extLst>
              <a:ext uri="{FF2B5EF4-FFF2-40B4-BE49-F238E27FC236}">
                <a16:creationId xmlns:a16="http://schemas.microsoft.com/office/drawing/2014/main" id="{84095E5D-7B83-7440-FDF1-57D54335A1CA}"/>
              </a:ext>
            </a:extLst>
          </p:cNvPr>
          <p:cNvSpPr txBox="1"/>
          <p:nvPr/>
        </p:nvSpPr>
        <p:spPr>
          <a:xfrm>
            <a:off x="4657696" y="8394963"/>
            <a:ext cx="2200303" cy="482120"/>
          </a:xfrm>
          <a:prstGeom prst="rect">
            <a:avLst/>
          </a:prstGeom>
          <a:noFill/>
        </p:spPr>
        <p:txBody>
          <a:bodyPr wrap="square">
            <a:spAutoFit/>
          </a:bodyPr>
          <a:lstStyle/>
          <a:p>
            <a:pPr>
              <a:lnSpc>
                <a:spcPct val="125000"/>
              </a:lnSpc>
            </a:pPr>
            <a:r>
              <a:rPr lang="ja-JP" altLang="en-US" sz="1050" dirty="0">
                <a:solidFill>
                  <a:srgbClr val="00A651"/>
                </a:solidFill>
              </a:rPr>
              <a:t>日頃の生活習慣を見直すことも、歯周病予防の大切なポイントです。</a:t>
            </a:r>
          </a:p>
        </p:txBody>
      </p:sp>
    </p:spTree>
    <p:extLst>
      <p:ext uri="{BB962C8B-B14F-4D97-AF65-F5344CB8AC3E}">
        <p14:creationId xmlns:p14="http://schemas.microsoft.com/office/powerpoint/2010/main" val="222259623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ユーザー定義 1">
      <a:majorFont>
        <a:latin typeface="Arial"/>
        <a:ea typeface="游ゴシック Light"/>
        <a:cs typeface=""/>
      </a:majorFont>
      <a:minorFont>
        <a:latin typeface="Arial"/>
        <a:ea typeface="游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7497C559F1EA614B9684F3037FABA00A" ma:contentTypeVersion="10" ma:contentTypeDescription="新しいドキュメントを作成します。" ma:contentTypeScope="" ma:versionID="97a363627cbbedce1b1857277fdd8ec6">
  <xsd:schema xmlns:xsd="http://www.w3.org/2001/XMLSchema" xmlns:xs="http://www.w3.org/2001/XMLSchema" xmlns:p="http://schemas.microsoft.com/office/2006/metadata/properties" xmlns:ns2="c9171d4c-648e-4181-9242-7ad044cc94ff" xmlns:ns3="ac36686d-178b-4987-b4c2-0594c874d79b" targetNamespace="http://schemas.microsoft.com/office/2006/metadata/properties" ma:root="true" ma:fieldsID="30034c32965b9c7027042fee98665365" ns2:_="" ns3:_="">
    <xsd:import namespace="c9171d4c-648e-4181-9242-7ad044cc94ff"/>
    <xsd:import namespace="ac36686d-178b-4987-b4c2-0594c874d79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171d4c-648e-4181-9242-7ad044cc94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c0cdd9eb-9ba4-4802-ab87-d96174556be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36686d-178b-4987-b4c2-0594c874d79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d99c2a1-bce9-4c53-a24e-e95a54619008}" ma:internalName="TaxCatchAll" ma:showField="CatchAllData" ma:web="ac36686d-178b-4987-b4c2-0594c874d79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c36686d-178b-4987-b4c2-0594c874d79b" xsi:nil="true"/>
    <lcf76f155ced4ddcb4097134ff3c332f xmlns="c9171d4c-648e-4181-9242-7ad044cc94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46CBD08-7716-4F2E-989B-E9839EBCFDE1}"/>
</file>

<file path=customXml/itemProps2.xml><?xml version="1.0" encoding="utf-8"?>
<ds:datastoreItem xmlns:ds="http://schemas.openxmlformats.org/officeDocument/2006/customXml" ds:itemID="{B11A12E2-FC66-4934-A92A-726013B380A3}"/>
</file>

<file path=customXml/itemProps3.xml><?xml version="1.0" encoding="utf-8"?>
<ds:datastoreItem xmlns:ds="http://schemas.openxmlformats.org/officeDocument/2006/customXml" ds:itemID="{3E7F1399-7019-4943-AFAB-5AFEA2459E51}"/>
</file>

<file path=docProps/app.xml><?xml version="1.0" encoding="utf-8"?>
<Properties xmlns="http://schemas.openxmlformats.org/officeDocument/2006/extended-properties" xmlns:vt="http://schemas.openxmlformats.org/officeDocument/2006/docPropsVTypes">
  <Template>Office Theme</Template>
  <TotalTime>10045</TotalTime>
  <Words>555</Words>
  <Application>Microsoft Office PowerPoint</Application>
  <PresentationFormat>A4 210 x 297 mm</PresentationFormat>
  <Paragraphs>29</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Arial</vt:lpstr>
      <vt:lpstr>Segoe UI</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USER022</dc:creator>
  <cp:lastModifiedBy>脇光寛(087)｜社会保険労務士法人サトー</cp:lastModifiedBy>
  <cp:revision>469</cp:revision>
  <cp:lastPrinted>2026-07-27T05:29:15Z</cp:lastPrinted>
  <dcterms:created xsi:type="dcterms:W3CDTF">2019-05-13T07:21:14Z</dcterms:created>
  <dcterms:modified xsi:type="dcterms:W3CDTF">2026-08-27T08:52:04Z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0x0101007497C559F1EA614B9684F3037FABA00A</vt:lpwstr>
  </property>
</Properties>
</file>