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331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022" initials="U" lastIdx="1" clrIdx="0">
    <p:extLst>
      <p:ext uri="{19B8F6BF-5375-455C-9EA6-DF929625EA0E}">
        <p15:presenceInfo xmlns:p15="http://schemas.microsoft.com/office/powerpoint/2012/main" userId="USER02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1"/>
    <a:srgbClr val="FF6600"/>
    <a:srgbClr val="FF3300"/>
    <a:srgbClr val="FF9933"/>
    <a:srgbClr val="0CBCBC"/>
    <a:srgbClr val="FF7C80"/>
    <a:srgbClr val="66CCFF"/>
    <a:srgbClr val="FFC000"/>
    <a:srgbClr val="FFFF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6242" autoAdjust="0"/>
  </p:normalViewPr>
  <p:slideViewPr>
    <p:cSldViewPr snapToGrid="0">
      <p:cViewPr varScale="1">
        <p:scale>
          <a:sx n="74" d="100"/>
          <a:sy n="74" d="100"/>
        </p:scale>
        <p:origin x="3108" y="7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脇光寛(087)｜社会保険労務士法人サトー" userId="a77e5b05-8cfc-496f-a563-fbbf03d5758f" providerId="ADAL" clId="{284BD738-A3D1-4B25-9C09-01E41A4C6462}"/>
    <pc:docChg chg="undo redo custSel modSld">
      <pc:chgData name="脇光寛(087)｜社会保険労務士法人サトー" userId="a77e5b05-8cfc-496f-a563-fbbf03d5758f" providerId="ADAL" clId="{284BD738-A3D1-4B25-9C09-01E41A4C6462}" dt="2026-07-30T01:46:01.753" v="204" actId="1076"/>
      <pc:docMkLst>
        <pc:docMk/>
      </pc:docMkLst>
      <pc:sldChg chg="addSp delSp modSp mod">
        <pc:chgData name="脇光寛(087)｜社会保険労務士法人サトー" userId="a77e5b05-8cfc-496f-a563-fbbf03d5758f" providerId="ADAL" clId="{284BD738-A3D1-4B25-9C09-01E41A4C6462}" dt="2026-07-30T01:46:01.753" v="204" actId="1076"/>
        <pc:sldMkLst>
          <pc:docMk/>
          <pc:sldMk cId="2222596234" sldId="331"/>
        </pc:sldMkLst>
        <pc:spChg chg="add mod">
          <ac:chgData name="脇光寛(087)｜社会保険労務士法人サトー" userId="a77e5b05-8cfc-496f-a563-fbbf03d5758f" providerId="ADAL" clId="{284BD738-A3D1-4B25-9C09-01E41A4C6462}" dt="2026-07-28T07:21:24.715" v="139" actId="404"/>
          <ac:spMkLst>
            <pc:docMk/>
            <pc:sldMk cId="2222596234" sldId="331"/>
            <ac:spMk id="2" creationId="{A0A7960C-7175-EB87-B2A5-6663D46E85FB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06:36.867" v="33" actId="20577"/>
          <ac:spMkLst>
            <pc:docMk/>
            <pc:sldMk cId="2222596234" sldId="331"/>
            <ac:spMk id="4" creationId="{8D5C0DA7-CFE4-D126-9CCD-86624046DD70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30T01:46:01.753" v="204" actId="1076"/>
          <ac:spMkLst>
            <pc:docMk/>
            <pc:sldMk cId="2222596234" sldId="331"/>
            <ac:spMk id="5" creationId="{64E1E6A1-220A-88D4-BE64-EF67B5DCCF88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30T01:37:54.367" v="149" actId="14100"/>
          <ac:spMkLst>
            <pc:docMk/>
            <pc:sldMk cId="2222596234" sldId="331"/>
            <ac:spMk id="13" creationId="{99AFA01B-5C3A-5E79-9BCB-063210516DA1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22:55.187" v="145" actId="20577"/>
          <ac:spMkLst>
            <pc:docMk/>
            <pc:sldMk cId="2222596234" sldId="331"/>
            <ac:spMk id="16" creationId="{67471FA3-35C3-1849-1159-6F0940875A33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22:48.524" v="142" actId="20577"/>
          <ac:spMkLst>
            <pc:docMk/>
            <pc:sldMk cId="2222596234" sldId="331"/>
            <ac:spMk id="19" creationId="{9060D789-C205-0173-23E3-68C9A6C44075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12:15.308" v="59" actId="1076"/>
          <ac:spMkLst>
            <pc:docMk/>
            <pc:sldMk cId="2222596234" sldId="331"/>
            <ac:spMk id="20" creationId="{B1323B8E-D5C2-FE72-56C3-15ACB15878DE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12:23.919" v="61" actId="1038"/>
          <ac:spMkLst>
            <pc:docMk/>
            <pc:sldMk cId="2222596234" sldId="331"/>
            <ac:spMk id="21" creationId="{83FA109E-AAF4-7F5C-FB1D-6D4B6D8C8813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11:52.426" v="58" actId="20577"/>
          <ac:spMkLst>
            <pc:docMk/>
            <pc:sldMk cId="2222596234" sldId="331"/>
            <ac:spMk id="22" creationId="{60BF0143-937D-7C1E-1AB9-FDA3D3E74104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11:48.809" v="54" actId="20577"/>
          <ac:spMkLst>
            <pc:docMk/>
            <pc:sldMk cId="2222596234" sldId="331"/>
            <ac:spMk id="23" creationId="{03671EA0-87D8-1F9B-83ED-BBC8A747BACD}"/>
          </ac:spMkLst>
        </pc:spChg>
        <pc:spChg chg="mod ord">
          <ac:chgData name="脇光寛(087)｜社会保険労務士法人サトー" userId="a77e5b05-8cfc-496f-a563-fbbf03d5758f" providerId="ADAL" clId="{284BD738-A3D1-4B25-9C09-01E41A4C6462}" dt="2026-07-28T07:21:00.051" v="133" actId="166"/>
          <ac:spMkLst>
            <pc:docMk/>
            <pc:sldMk cId="2222596234" sldId="331"/>
            <ac:spMk id="24" creationId="{10FAB8D2-44BC-CB65-7E81-54ECAD90B36B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12:39.073" v="62" actId="14100"/>
          <ac:spMkLst>
            <pc:docMk/>
            <pc:sldMk cId="2222596234" sldId="331"/>
            <ac:spMk id="31" creationId="{A640DF2E-2D8E-05E8-8BD4-B4C9D4B4430D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06:36.540" v="31" actId="6549"/>
          <ac:spMkLst>
            <pc:docMk/>
            <pc:sldMk cId="2222596234" sldId="331"/>
            <ac:spMk id="55" creationId="{53A36EA3-A912-4B28-A243-E4076BE880A6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28T07:06:37.167" v="35" actId="20577"/>
          <ac:spMkLst>
            <pc:docMk/>
            <pc:sldMk cId="2222596234" sldId="331"/>
            <ac:spMk id="59" creationId="{C55C0CD9-88BE-4A9D-A306-F1FD944DDEEE}"/>
          </ac:spMkLst>
        </pc:spChg>
        <pc:spChg chg="mod">
          <ac:chgData name="脇光寛(087)｜社会保険労務士法人サトー" userId="a77e5b05-8cfc-496f-a563-fbbf03d5758f" providerId="ADAL" clId="{284BD738-A3D1-4B25-9C09-01E41A4C6462}" dt="2026-07-30T01:38:16.068" v="203" actId="20577"/>
          <ac:spMkLst>
            <pc:docMk/>
            <pc:sldMk cId="2222596234" sldId="331"/>
            <ac:spMk id="61" creationId="{C5DBDED1-183F-8EDD-57BE-78A8F8920229}"/>
          </ac:spMkLst>
        </pc:spChg>
        <pc:picChg chg="ord">
          <ac:chgData name="脇光寛(087)｜社会保険労務士法人サトー" userId="a77e5b05-8cfc-496f-a563-fbbf03d5758f" providerId="ADAL" clId="{284BD738-A3D1-4B25-9C09-01E41A4C6462}" dt="2026-07-28T07:21:00.051" v="133" actId="166"/>
          <ac:picMkLst>
            <pc:docMk/>
            <pc:sldMk cId="2222596234" sldId="331"/>
            <ac:picMk id="41" creationId="{8B0042E5-9D90-FE66-C39F-6741F0E7ED3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8529D-D435-4F4C-AFF0-F6718E4B15C7}" type="datetimeFigureOut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42D60-BB17-496B-8C24-3F2395A4AE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63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42D60-BB17-496B-8C24-3F2395A4AE8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68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9F92-753F-4153-A3F9-EA84EEEFA7DC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82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6FF3-1019-4B31-903F-BF6855CC803F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8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8C28-388F-4713-A4D5-28129BB3356D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99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80EC-BEE1-40B8-96FF-7DBBB5EC03DD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27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C36D-CB1E-4D23-B226-C3D77A5F86AD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59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86E-5C64-4B62-92BB-75453D559948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38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5836D-D117-4CBA-A904-3C55402B67BB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43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D03A-EDC3-44F8-BA81-B8D80DC0F88B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13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4CE-63CD-4F4D-8EEF-2B396FF20300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39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DC80-70AA-4A4C-A6C6-E1058AA6DDE8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21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04C41-5E50-4AD9-98B1-70311C8E653B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61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FAC33-9443-470A-B5C4-A24CCAA81C80}" type="datetime1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136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hyperlink" Target="https://kennet.mhlw.go.jp/information/information/food/e-03-015.html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hyperlink" Target="https://www.env.go.jp/water/water_supply/nomou/index.html" TargetMode="Externa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hyperlink" Target="https://www.mhlw.go.jp/content/11303000/001662464.pdf" TargetMode="Externa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7533FF5-83ED-CA80-B9ED-F4A1039156DE}"/>
              </a:ext>
            </a:extLst>
          </p:cNvPr>
          <p:cNvSpPr txBox="1"/>
          <p:nvPr/>
        </p:nvSpPr>
        <p:spPr>
          <a:xfrm>
            <a:off x="-2" y="4480136"/>
            <a:ext cx="6010759" cy="684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体内の水分は、汗や呼吸、尿などによって失われています。 のどの渇きを感じたときには、すでに体内の水分が不足し始めていることがあります。特にエアコンの効いた室内では気付きにくいため、 「のどが渇く前に飲む」ことが大切です。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7471FA3-35C3-1849-1159-6F0940875A33}"/>
              </a:ext>
            </a:extLst>
          </p:cNvPr>
          <p:cNvSpPr txBox="1"/>
          <p:nvPr/>
        </p:nvSpPr>
        <p:spPr>
          <a:xfrm>
            <a:off x="36376" y="6548241"/>
            <a:ext cx="4143929" cy="108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野菜には水分やカリウムなどが含まれており、汗で失われやすい水分や栄養素を補うことができます。特に水分を多く含む野菜は、夏場の体調管理や隠れ脱水対策に役立ちます。しかし、日本人の野菜摂取量は１日平均約</a:t>
            </a:r>
            <a:r>
              <a:rPr lang="en-US" altLang="ja-JP" sz="1050" dirty="0"/>
              <a:t>256g</a:t>
            </a:r>
            <a:r>
              <a:rPr lang="ja-JP" altLang="en-US" sz="1050" dirty="0"/>
              <a:t>で、目標の</a:t>
            </a:r>
            <a:r>
              <a:rPr lang="en-US" altLang="ja-JP" sz="1050" dirty="0"/>
              <a:t>350g</a:t>
            </a:r>
            <a:r>
              <a:rPr lang="ja-JP" altLang="en-US" sz="1050" dirty="0"/>
              <a:t>（厚生労働省）には届いていません。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53A36EA3-A912-4B28-A243-E4076BE880A6}"/>
              </a:ext>
            </a:extLst>
          </p:cNvPr>
          <p:cNvSpPr/>
          <p:nvPr/>
        </p:nvSpPr>
        <p:spPr>
          <a:xfrm>
            <a:off x="1754884" y="463713"/>
            <a:ext cx="5103115" cy="635259"/>
          </a:xfrm>
          <a:prstGeom prst="rect">
            <a:avLst/>
          </a:prstGeom>
          <a:solidFill>
            <a:srgbClr val="00A65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25000"/>
              </a:lnSpc>
              <a:buNone/>
            </a:pPr>
            <a:r>
              <a:rPr lang="ja-JP" altLang="en-US" b="1" dirty="0">
                <a:solidFill>
                  <a:schemeClr val="bg1"/>
                </a:solidFill>
                <a:latin typeface="Segoe UI" panose="020B0502040204020203" pitchFamily="34" charset="0"/>
              </a:rPr>
              <a:t>隠れ脱水と野菜不足を防いで暑い夏を元気に！</a:t>
            </a:r>
            <a:endParaRPr lang="en-US" altLang="ja-JP" sz="1400" b="1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5C0CD9-88BE-4A9D-A306-F1FD944DDEEE}"/>
              </a:ext>
            </a:extLst>
          </p:cNvPr>
          <p:cNvSpPr txBox="1"/>
          <p:nvPr/>
        </p:nvSpPr>
        <p:spPr>
          <a:xfrm>
            <a:off x="3905347" y="68634"/>
            <a:ext cx="2966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年８月</a:t>
            </a:r>
            <a:endParaRPr kumimoji="1" lang="en-US" altLang="ja-JP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D50C3AE-0CCA-4CCF-A0F2-D88467A227F1}"/>
              </a:ext>
            </a:extLst>
          </p:cNvPr>
          <p:cNvSpPr/>
          <p:nvPr/>
        </p:nvSpPr>
        <p:spPr>
          <a:xfrm>
            <a:off x="0" y="425051"/>
            <a:ext cx="1754884" cy="699541"/>
          </a:xfrm>
          <a:prstGeom prst="rect">
            <a:avLst/>
          </a:prstGeom>
          <a:noFill/>
          <a:ln w="28575">
            <a:solidFill>
              <a:srgbClr val="00A6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ja-JP" altLang="en-US" sz="2400" b="1" dirty="0">
                <a:solidFill>
                  <a:schemeClr val="tx1"/>
                </a:solidFill>
              </a:rPr>
              <a:t>健康情報</a:t>
            </a:r>
            <a:endParaRPr kumimoji="1" lang="en-US" altLang="ja-JP" sz="2400" b="1" dirty="0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5DBDED1-183F-8EDD-57BE-78A8F8920229}"/>
              </a:ext>
            </a:extLst>
          </p:cNvPr>
          <p:cNvSpPr txBox="1"/>
          <p:nvPr/>
        </p:nvSpPr>
        <p:spPr>
          <a:xfrm>
            <a:off x="-3" y="9372107"/>
            <a:ext cx="6751307" cy="544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sz="800" dirty="0">
                <a:latin typeface="+mn-ea"/>
              </a:rPr>
              <a:t>【</a:t>
            </a:r>
            <a:r>
              <a:rPr lang="zh-TW" altLang="en-US" sz="800" dirty="0">
                <a:latin typeface="+mn-ea"/>
              </a:rPr>
              <a:t>参考</a:t>
            </a:r>
            <a:r>
              <a:rPr lang="en-US" altLang="zh-TW" sz="800" dirty="0">
                <a:latin typeface="+mn-ea"/>
              </a:rPr>
              <a:t>】</a:t>
            </a:r>
            <a:r>
              <a:rPr lang="ja-JP" altLang="en-US" sz="800" dirty="0">
                <a:latin typeface="+mn-ea"/>
              </a:rPr>
              <a:t>厚生労働省 </a:t>
            </a:r>
            <a:r>
              <a:rPr lang="en-US" altLang="ja-JP" sz="800" dirty="0">
                <a:latin typeface="+mn-ea"/>
              </a:rPr>
              <a:t>e-</a:t>
            </a:r>
            <a:r>
              <a:rPr lang="ja-JP" altLang="en-US" sz="800" dirty="0">
                <a:latin typeface="+mn-ea"/>
              </a:rPr>
              <a:t>ヘルスネット「野菜</a:t>
            </a:r>
            <a:r>
              <a:rPr lang="en-US" altLang="ja-JP" sz="800" dirty="0">
                <a:latin typeface="+mn-ea"/>
              </a:rPr>
              <a:t>1</a:t>
            </a:r>
            <a:r>
              <a:rPr lang="ja-JP" altLang="en-US" sz="800" dirty="0">
                <a:latin typeface="+mn-ea"/>
              </a:rPr>
              <a:t>日</a:t>
            </a:r>
            <a:r>
              <a:rPr lang="en-US" altLang="ja-JP" sz="800" dirty="0">
                <a:latin typeface="+mn-ea"/>
              </a:rPr>
              <a:t>350g</a:t>
            </a:r>
            <a:r>
              <a:rPr lang="ja-JP" altLang="en-US" sz="800" dirty="0">
                <a:latin typeface="+mn-ea"/>
              </a:rPr>
              <a:t>で健康増進」 </a:t>
            </a:r>
            <a:r>
              <a:rPr lang="en-US" altLang="ja-JP" sz="800" dirty="0">
                <a:latin typeface="+mn-ea"/>
                <a:hlinkClick r:id="rId3"/>
              </a:rPr>
              <a:t>https://kennet.mhlw.go.jp/information/information/food/e-03-015.html</a:t>
            </a:r>
            <a:br>
              <a:rPr lang="en-US" altLang="ja-JP" sz="800" dirty="0">
                <a:latin typeface="+mn-ea"/>
              </a:rPr>
            </a:br>
            <a:r>
              <a:rPr lang="ja-JP" altLang="en-US" sz="800" dirty="0">
                <a:latin typeface="+mn-ea"/>
              </a:rPr>
              <a:t>　　　　厚生労働省「働く人の今すぐ使える熱中症ガイド」</a:t>
            </a:r>
            <a:r>
              <a:rPr lang="en-US" altLang="ja-JP" sz="800" dirty="0">
                <a:latin typeface="+mn-ea"/>
                <a:hlinkClick r:id="rId4"/>
              </a:rPr>
              <a:t>https://www.mhlw.go.jp/content/11303000/001662464.pdf</a:t>
            </a:r>
            <a:br>
              <a:rPr lang="en-US" altLang="ja-JP" sz="800" dirty="0">
                <a:latin typeface="+mn-ea"/>
              </a:rPr>
            </a:br>
            <a:r>
              <a:rPr lang="ja-JP" altLang="en-US" sz="800" dirty="0">
                <a:latin typeface="+mn-ea"/>
              </a:rPr>
              <a:t>　　　　環境省「健康のため水を飲もう」</a:t>
            </a:r>
            <a:r>
              <a:rPr lang="en-US" altLang="ja-JP" sz="800" dirty="0">
                <a:latin typeface="+mn-ea"/>
                <a:hlinkClick r:id="rId5"/>
              </a:rPr>
              <a:t>https://www.env.go.jp/water/water_supply/nomou/index.html</a:t>
            </a:r>
            <a:endParaRPr lang="en-US" altLang="ja-JP" sz="800" dirty="0">
              <a:latin typeface="+mn-ea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5EDEA51-4A17-6C6D-27EC-505CE6C62DE9}"/>
              </a:ext>
            </a:extLst>
          </p:cNvPr>
          <p:cNvSpPr txBox="1"/>
          <p:nvPr/>
        </p:nvSpPr>
        <p:spPr>
          <a:xfrm>
            <a:off x="-1" y="1185106"/>
            <a:ext cx="510311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 dirty="0"/>
              <a:t>だるさや疲れは、隠れ脱水のサインかもしれません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5C0DA7-CFE4-D126-9CCD-86624046DD70}"/>
              </a:ext>
            </a:extLst>
          </p:cNvPr>
          <p:cNvSpPr txBox="1"/>
          <p:nvPr/>
        </p:nvSpPr>
        <p:spPr>
          <a:xfrm>
            <a:off x="-1" y="1404248"/>
            <a:ext cx="6872053" cy="88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>
                <a:latin typeface="+mn-ea"/>
              </a:rPr>
              <a:t>８月は厳しい暑さが続き、気づかないうちに水分やミネラルが失われやすい時期です。また、暑さによる食欲低下から野菜不足になりやすく、体内の栄養バランスが崩れやすくなります。さらに、水分補給が不足すると体内の水分量が低下し、「なんとなくだるい」「疲れがとれない」「集中できない」といった不調につながることがあります。これらは隠れ脱水のサインかもしれません。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23940E1-8AD7-83DD-E4FF-727B09BF65F3}"/>
              </a:ext>
            </a:extLst>
          </p:cNvPr>
          <p:cNvSpPr/>
          <p:nvPr/>
        </p:nvSpPr>
        <p:spPr>
          <a:xfrm>
            <a:off x="71408" y="7616900"/>
            <a:ext cx="6659115" cy="321363"/>
          </a:xfrm>
          <a:prstGeom prst="roundRect">
            <a:avLst>
              <a:gd name="adj" fmla="val 0"/>
            </a:avLst>
          </a:prstGeom>
          <a:solidFill>
            <a:srgbClr val="00A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/>
              <a:t>今日からできる３つの対策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3CECC2-CE76-53D6-AD01-3A38B6E0C949}"/>
              </a:ext>
            </a:extLst>
          </p:cNvPr>
          <p:cNvSpPr txBox="1"/>
          <p:nvPr/>
        </p:nvSpPr>
        <p:spPr>
          <a:xfrm>
            <a:off x="36376" y="5721803"/>
            <a:ext cx="6834323" cy="480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尿の色が濃いほど、体内の水分が不足している可能性があります。のどの渇きだけでなく、尿の色も体からのサインとして確認してみましょう。</a:t>
            </a:r>
            <a:r>
              <a:rPr lang="en-US" altLang="ja-JP" sz="1050" dirty="0"/>
              <a:t>※</a:t>
            </a:r>
            <a:r>
              <a:rPr lang="ja-JP" altLang="en-US" sz="1050" dirty="0"/>
              <a:t>朝一番の尿ではなく、日中の尿で確認しましょう。</a:t>
            </a:r>
          </a:p>
        </p:txBody>
      </p:sp>
      <p:pic>
        <p:nvPicPr>
          <p:cNvPr id="33" name="図 32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4AD20C49-6041-410E-8D8D-04DDAED9F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t="4389" r="83634" b="86200"/>
          <a:stretch>
            <a:fillRect/>
          </a:stretch>
        </p:blipFill>
        <p:spPr>
          <a:xfrm>
            <a:off x="131670" y="5257460"/>
            <a:ext cx="1217169" cy="41183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1323B8E-D5C2-FE72-56C3-15ACB15878DE}"/>
              </a:ext>
            </a:extLst>
          </p:cNvPr>
          <p:cNvSpPr txBox="1"/>
          <p:nvPr/>
        </p:nvSpPr>
        <p:spPr>
          <a:xfrm>
            <a:off x="142880" y="5325318"/>
            <a:ext cx="1205959" cy="28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sz="1050" b="1" dirty="0">
                <a:latin typeface="+mn-ea"/>
              </a:rPr>
              <a:t>水分は十分</a:t>
            </a:r>
          </a:p>
        </p:txBody>
      </p:sp>
      <p:pic>
        <p:nvPicPr>
          <p:cNvPr id="35" name="図 34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9FA44D4B-236D-C72C-A855-1FBDE835AB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6" t="22960" r="84494" b="67633"/>
          <a:stretch>
            <a:fillRect/>
          </a:stretch>
        </p:blipFill>
        <p:spPr>
          <a:xfrm>
            <a:off x="1483258" y="5257460"/>
            <a:ext cx="1203922" cy="411832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3FA109E-AAF4-7F5C-FB1D-6D4B6D8C8813}"/>
              </a:ext>
            </a:extLst>
          </p:cNvPr>
          <p:cNvSpPr txBox="1"/>
          <p:nvPr/>
        </p:nvSpPr>
        <p:spPr>
          <a:xfrm>
            <a:off x="1481393" y="5329588"/>
            <a:ext cx="1192370" cy="28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sz="1050" b="1" dirty="0">
                <a:latin typeface="+mn-ea"/>
              </a:rPr>
              <a:t>コップ１杯補給</a:t>
            </a:r>
          </a:p>
        </p:txBody>
      </p:sp>
      <p:pic>
        <p:nvPicPr>
          <p:cNvPr id="37" name="図 36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0A03D4CD-3056-F7D2-ABB9-AA993E682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2" t="41870" r="83519" b="47425"/>
          <a:stretch>
            <a:fillRect/>
          </a:stretch>
        </p:blipFill>
        <p:spPr>
          <a:xfrm>
            <a:off x="2841964" y="5257460"/>
            <a:ext cx="1203922" cy="411832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0BF0143-937D-7C1E-1AB9-FDA3D3E74104}"/>
              </a:ext>
            </a:extLst>
          </p:cNvPr>
          <p:cNvSpPr txBox="1"/>
          <p:nvPr/>
        </p:nvSpPr>
        <p:spPr>
          <a:xfrm>
            <a:off x="2821599" y="5232522"/>
            <a:ext cx="1224287" cy="48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sz="1050" b="1" dirty="0">
                <a:latin typeface="+mn-ea"/>
              </a:rPr>
              <a:t>１時間以内に</a:t>
            </a:r>
            <a:br>
              <a:rPr lang="en-US" altLang="ja-JP" sz="1050" b="1" dirty="0">
                <a:latin typeface="+mn-ea"/>
              </a:rPr>
            </a:br>
            <a:r>
              <a:rPr lang="ja-JP" altLang="en-US" sz="1050" b="1" dirty="0">
                <a:latin typeface="+mn-ea"/>
              </a:rPr>
              <a:t>約</a:t>
            </a:r>
            <a:r>
              <a:rPr lang="en-US" altLang="ja-JP" sz="1050" b="1" dirty="0">
                <a:latin typeface="+mn-ea"/>
              </a:rPr>
              <a:t>250ml</a:t>
            </a:r>
            <a:r>
              <a:rPr lang="ja-JP" altLang="en-US" sz="1050" b="1" dirty="0">
                <a:latin typeface="+mn-ea"/>
              </a:rPr>
              <a:t>補給</a:t>
            </a:r>
          </a:p>
        </p:txBody>
      </p:sp>
      <p:pic>
        <p:nvPicPr>
          <p:cNvPr id="39" name="図 38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FD29CB20-F39E-1E3B-D52E-4EE57E4FA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0" t="61779" r="83797" b="29297"/>
          <a:stretch>
            <a:fillRect/>
          </a:stretch>
        </p:blipFill>
        <p:spPr>
          <a:xfrm>
            <a:off x="4180305" y="5257460"/>
            <a:ext cx="1203922" cy="411832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671EA0-87D8-1F9B-83ED-BBC8A747BACD}"/>
              </a:ext>
            </a:extLst>
          </p:cNvPr>
          <p:cNvSpPr txBox="1"/>
          <p:nvPr/>
        </p:nvSpPr>
        <p:spPr>
          <a:xfrm>
            <a:off x="4188262" y="5219322"/>
            <a:ext cx="1249787" cy="483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sz="1050" b="1" dirty="0">
                <a:latin typeface="+mn-ea"/>
              </a:rPr>
              <a:t>今すぐ</a:t>
            </a:r>
            <a:br>
              <a:rPr lang="en-US" altLang="ja-JP" sz="1050" b="1" dirty="0">
                <a:latin typeface="+mn-ea"/>
              </a:rPr>
            </a:br>
            <a:r>
              <a:rPr lang="en-US" altLang="ja-JP" sz="1050" b="1" dirty="0">
                <a:latin typeface="+mn-ea"/>
              </a:rPr>
              <a:t>250</a:t>
            </a:r>
            <a:r>
              <a:rPr lang="ja-JP" altLang="en-US" sz="1050" b="1" dirty="0">
                <a:latin typeface="+mn-ea"/>
              </a:rPr>
              <a:t>～</a:t>
            </a:r>
            <a:r>
              <a:rPr lang="en-US" altLang="ja-JP" sz="1050" b="1" dirty="0">
                <a:latin typeface="+mn-ea"/>
              </a:rPr>
              <a:t>500ml</a:t>
            </a:r>
            <a:r>
              <a:rPr lang="ja-JP" altLang="en-US" sz="1050" b="1" dirty="0">
                <a:latin typeface="+mn-ea"/>
              </a:rPr>
              <a:t>補給</a:t>
            </a:r>
          </a:p>
        </p:txBody>
      </p:sp>
      <p:pic>
        <p:nvPicPr>
          <p:cNvPr id="41" name="図 40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8B0042E5-9D90-FE66-C39F-6741F0E7E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" t="82574" r="83107" b="8273"/>
          <a:stretch>
            <a:fillRect/>
          </a:stretch>
        </p:blipFill>
        <p:spPr>
          <a:xfrm>
            <a:off x="5526603" y="5257460"/>
            <a:ext cx="1203922" cy="411832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A640DF2E-2D8E-05E8-8BD4-B4C9D4B4430D}"/>
              </a:ext>
            </a:extLst>
          </p:cNvPr>
          <p:cNvSpPr/>
          <p:nvPr/>
        </p:nvSpPr>
        <p:spPr>
          <a:xfrm>
            <a:off x="1436870" y="5187585"/>
            <a:ext cx="5345276" cy="538837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F4AE56F-D895-BB07-48E3-8551E4EDDEFF}"/>
              </a:ext>
            </a:extLst>
          </p:cNvPr>
          <p:cNvSpPr/>
          <p:nvPr/>
        </p:nvSpPr>
        <p:spPr>
          <a:xfrm>
            <a:off x="71409" y="2310105"/>
            <a:ext cx="6659114" cy="321363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/>
              <a:t>あなたは大丈夫？隠れ脱水セルフチェック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413DD88C-BE76-9E90-0CBA-DCEF01193C9B}"/>
              </a:ext>
            </a:extLst>
          </p:cNvPr>
          <p:cNvSpPr/>
          <p:nvPr/>
        </p:nvSpPr>
        <p:spPr>
          <a:xfrm>
            <a:off x="71408" y="4156162"/>
            <a:ext cx="6670369" cy="321363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/>
              <a:t>知っていますか？のどが渇いたと感じた時には、すでに脱水が始まっています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D862CD7-2FB4-0662-4651-9147CF511D57}"/>
              </a:ext>
            </a:extLst>
          </p:cNvPr>
          <p:cNvSpPr/>
          <p:nvPr/>
        </p:nvSpPr>
        <p:spPr>
          <a:xfrm>
            <a:off x="73559" y="6213596"/>
            <a:ext cx="2526767" cy="321363"/>
          </a:xfrm>
          <a:prstGeom prst="roundRect">
            <a:avLst>
              <a:gd name="adj" fmla="val 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/>
              <a:t>野菜が隠れ脱水対策に役立つ理由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74EFCF49-FF1F-2CED-4EF7-B2006B049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59" y="6246964"/>
            <a:ext cx="318766" cy="252000"/>
          </a:xfrm>
          <a:prstGeom prst="rect">
            <a:avLst/>
          </a:prstGeom>
        </p:spPr>
      </p:pic>
      <p:pic>
        <p:nvPicPr>
          <p:cNvPr id="46" name="図 45" descr="時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CFB1BBD-4CEF-8A19-33E1-C81768F9AD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1" y="6230845"/>
            <a:ext cx="206640" cy="2520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6047CB5A-6A40-258C-8611-D186E2B858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97" y="6231570"/>
            <a:ext cx="252000" cy="252000"/>
          </a:xfrm>
          <a:prstGeom prst="rect">
            <a:avLst/>
          </a:prstGeom>
        </p:spPr>
      </p:pic>
      <p:pic>
        <p:nvPicPr>
          <p:cNvPr id="28" name="図 27" descr="椅子, 部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9EF548E5-3EA4-0F11-D5C5-0FB38D40C8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143" y="6245948"/>
            <a:ext cx="252000" cy="25200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9AFA01B-5C3A-5E79-9BCB-063210516DA1}"/>
              </a:ext>
            </a:extLst>
          </p:cNvPr>
          <p:cNvSpPr txBox="1"/>
          <p:nvPr/>
        </p:nvSpPr>
        <p:spPr>
          <a:xfrm>
            <a:off x="5638800" y="3393400"/>
            <a:ext cx="11433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</a:rPr>
              <a:t>当てはまる項目が多い方は、隠れ脱水に注意しましょう。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37482B8-1B41-6444-DD8C-511216D78491}"/>
              </a:ext>
            </a:extLst>
          </p:cNvPr>
          <p:cNvSpPr txBox="1"/>
          <p:nvPr/>
        </p:nvSpPr>
        <p:spPr>
          <a:xfrm>
            <a:off x="116224" y="3057470"/>
            <a:ext cx="3101958" cy="108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□のどが渇いてから水を飲むことが多い</a:t>
            </a:r>
            <a:endParaRPr kumimoji="1" lang="ja-JP" altLang="en-US" sz="1050" dirty="0"/>
          </a:p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朝起きると口が乾いている</a:t>
            </a:r>
          </a:p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尿の色が濃い</a:t>
            </a:r>
            <a:endParaRPr kumimoji="1" lang="en-US" altLang="ja-JP" sz="1050" dirty="0"/>
          </a:p>
          <a:p>
            <a:pPr>
              <a:lnSpc>
                <a:spcPct val="125000"/>
              </a:lnSpc>
            </a:pPr>
            <a:r>
              <a:rPr kumimoji="1" lang="ja-JP" altLang="en-US" sz="1050" dirty="0"/>
              <a:t>□食事を簡単に済ませることが多い</a:t>
            </a:r>
          </a:p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野菜料理をあまり食べない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D5D58E2-96BA-D0DF-4285-A61ABE2DB5FF}"/>
              </a:ext>
            </a:extLst>
          </p:cNvPr>
          <p:cNvSpPr txBox="1"/>
          <p:nvPr/>
        </p:nvSpPr>
        <p:spPr>
          <a:xfrm>
            <a:off x="71407" y="2640086"/>
            <a:ext cx="6670369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隠れ脱水は自覚しにくく、気づかないうちに進行することがあります。当てはまる項目がないか確認してみましょう。</a:t>
            </a:r>
          </a:p>
        </p:txBody>
      </p:sp>
      <p:pic>
        <p:nvPicPr>
          <p:cNvPr id="52" name="図 51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42EA3BF5-6FA9-9EA5-6E6E-90BEA83C75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04414" y="2929157"/>
            <a:ext cx="470120" cy="428985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5EA224E-37CA-223C-2231-8B93842EEA24}"/>
              </a:ext>
            </a:extLst>
          </p:cNvPr>
          <p:cNvSpPr txBox="1"/>
          <p:nvPr/>
        </p:nvSpPr>
        <p:spPr>
          <a:xfrm>
            <a:off x="18863" y="8924100"/>
            <a:ext cx="6834323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b="1" dirty="0">
                <a:solidFill>
                  <a:srgbClr val="FF0000"/>
                </a:solidFill>
              </a:rPr>
              <a:t>隠れ脱水は集中力の低下や判断ミスにつながり、作業災害のリスクを高める可能性があります。暑い夏を安全に乗り切るためにも、水分補給と野菜を意識した食生活を心掛けましょう。</a:t>
            </a:r>
          </a:p>
        </p:txBody>
      </p:sp>
      <p:pic>
        <p:nvPicPr>
          <p:cNvPr id="6" name="図 5" descr="部屋, 時計, 食品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84E5540B-FAD9-4308-86CA-FED011C533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697" y="4242226"/>
            <a:ext cx="882605" cy="90292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3AC7EE-458F-6BF1-6563-A4F31691FE72}"/>
              </a:ext>
            </a:extLst>
          </p:cNvPr>
          <p:cNvSpPr txBox="1"/>
          <p:nvPr/>
        </p:nvSpPr>
        <p:spPr>
          <a:xfrm>
            <a:off x="2757273" y="3049987"/>
            <a:ext cx="3057342" cy="108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頭がぼんやりする</a:t>
            </a:r>
          </a:p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疲れやすい</a:t>
            </a:r>
          </a:p>
          <a:p>
            <a:pPr>
              <a:lnSpc>
                <a:spcPct val="125000"/>
              </a:lnSpc>
            </a:pPr>
            <a:r>
              <a:rPr lang="ja-JP" altLang="en-US" sz="1050" dirty="0"/>
              <a:t>□</a:t>
            </a:r>
            <a:r>
              <a:rPr kumimoji="1" lang="ja-JP" altLang="en-US" sz="1050" dirty="0"/>
              <a:t>エアコンの効いた室内で過ごすことが多い</a:t>
            </a:r>
            <a:br>
              <a:rPr kumimoji="1" lang="en-US" altLang="ja-JP" sz="1050" dirty="0"/>
            </a:br>
            <a:r>
              <a:rPr lang="ja-JP" altLang="en-US" sz="1050" dirty="0"/>
              <a:t>□汗をかく仕事をしている</a:t>
            </a:r>
            <a:br>
              <a:rPr lang="en-US" altLang="ja-JP" sz="1050" dirty="0"/>
            </a:br>
            <a:r>
              <a:rPr lang="ja-JP" altLang="en-US" sz="1050" dirty="0"/>
              <a:t>□作業に集中すると水分補給を忘れる</a:t>
            </a:r>
            <a:endParaRPr kumimoji="1" lang="ja-JP" altLang="en-US" sz="1050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12E490E-D085-6E40-16AF-4408D591A5B2}"/>
              </a:ext>
            </a:extLst>
          </p:cNvPr>
          <p:cNvSpPr/>
          <p:nvPr/>
        </p:nvSpPr>
        <p:spPr>
          <a:xfrm>
            <a:off x="4257675" y="6213596"/>
            <a:ext cx="2472847" cy="321363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 dirty="0"/>
              <a:t>水分補給のおすすめタイミング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C4E4E67-A970-97CB-6B4D-5B012D6ED797}"/>
              </a:ext>
            </a:extLst>
          </p:cNvPr>
          <p:cNvSpPr txBox="1"/>
          <p:nvPr/>
        </p:nvSpPr>
        <p:spPr>
          <a:xfrm>
            <a:off x="4257674" y="6545410"/>
            <a:ext cx="2493627" cy="1088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dirty="0"/>
              <a:t>・起床後</a:t>
            </a:r>
            <a:br>
              <a:rPr lang="en-US" altLang="ja-JP" sz="1050" dirty="0"/>
            </a:br>
            <a:r>
              <a:rPr lang="ja-JP" altLang="en-US" sz="1050" dirty="0"/>
              <a:t>・作業前・作業中・作業後</a:t>
            </a:r>
            <a:br>
              <a:rPr lang="en-US" altLang="ja-JP" sz="1050" dirty="0"/>
            </a:br>
            <a:r>
              <a:rPr lang="ja-JP" altLang="en-US" sz="1050" dirty="0"/>
              <a:t>・汗をかいた後</a:t>
            </a:r>
            <a:br>
              <a:rPr lang="en-US" altLang="ja-JP" sz="1050" dirty="0"/>
            </a:br>
            <a:r>
              <a:rPr lang="ja-JP" altLang="en-US" sz="1050" dirty="0"/>
              <a:t>・入浴前後</a:t>
            </a:r>
            <a:br>
              <a:rPr lang="en-US" altLang="ja-JP" sz="1050" dirty="0"/>
            </a:br>
            <a:r>
              <a:rPr lang="ja-JP" altLang="en-US" sz="1050" dirty="0"/>
              <a:t>・のどが渇く前にこまめに</a:t>
            </a:r>
          </a:p>
        </p:txBody>
      </p:sp>
      <p:pic>
        <p:nvPicPr>
          <p:cNvPr id="83" name="図 82" descr="レゴ, クマ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058CED09-D87C-4857-2FD8-E234E1E9B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270" y="8309534"/>
            <a:ext cx="519919" cy="519919"/>
          </a:xfrm>
          <a:prstGeom prst="rect">
            <a:avLst/>
          </a:prstGeom>
        </p:spPr>
      </p:pic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BAC8F1FB-E68F-672D-7974-7C47465B706C}"/>
              </a:ext>
            </a:extLst>
          </p:cNvPr>
          <p:cNvSpPr/>
          <p:nvPr/>
        </p:nvSpPr>
        <p:spPr>
          <a:xfrm>
            <a:off x="94620" y="8031159"/>
            <a:ext cx="2117131" cy="86509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</a:rPr>
              <a:t>のどが渇く前に水分補給</a:t>
            </a:r>
            <a:br>
              <a:rPr lang="en-US" altLang="ja-JP" sz="1200" b="1" dirty="0">
                <a:solidFill>
                  <a:schemeClr val="tx1"/>
                </a:solidFill>
              </a:rPr>
            </a:br>
            <a:endParaRPr lang="ja-JP" altLang="en-US" sz="1050" b="1" dirty="0">
              <a:solidFill>
                <a:schemeClr val="tx1"/>
              </a:solidFill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5B6D7C28-1F97-1DCE-4441-44ACF57AE514}"/>
              </a:ext>
            </a:extLst>
          </p:cNvPr>
          <p:cNvSpPr/>
          <p:nvPr/>
        </p:nvSpPr>
        <p:spPr>
          <a:xfrm>
            <a:off x="2340454" y="8031159"/>
            <a:ext cx="2117131" cy="86509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00A6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b="1" dirty="0">
                <a:solidFill>
                  <a:schemeClr val="tx1"/>
                </a:solidFill>
              </a:rPr>
              <a:t>野菜をあと一皿プラス</a:t>
            </a:r>
            <a:br>
              <a:rPr lang="en-US" altLang="ja-JP" sz="1200" b="1" dirty="0">
                <a:solidFill>
                  <a:schemeClr val="tx1"/>
                </a:solidFill>
              </a:rPr>
            </a:br>
            <a:endParaRPr lang="ja-JP" altLang="en-US" sz="1200" b="1" dirty="0"/>
          </a:p>
        </p:txBody>
      </p:sp>
      <p:sp>
        <p:nvSpPr>
          <p:cNvPr id="75" name="四角形: 角を丸くする 74">
            <a:extLst>
              <a:ext uri="{FF2B5EF4-FFF2-40B4-BE49-F238E27FC236}">
                <a16:creationId xmlns:a16="http://schemas.microsoft.com/office/drawing/2014/main" id="{25A0942F-5A32-A0FE-B390-1AA364DEB430}"/>
              </a:ext>
            </a:extLst>
          </p:cNvPr>
          <p:cNvSpPr/>
          <p:nvPr/>
        </p:nvSpPr>
        <p:spPr>
          <a:xfrm>
            <a:off x="4613391" y="8031159"/>
            <a:ext cx="2117131" cy="865090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b="1" dirty="0">
                <a:solidFill>
                  <a:schemeClr val="tx1"/>
                </a:solidFill>
              </a:rPr>
              <a:t>水分の多い食事を意識する</a:t>
            </a:r>
            <a:br>
              <a:rPr lang="en-US" altLang="ja-JP" sz="1200" b="1" dirty="0">
                <a:solidFill>
                  <a:schemeClr val="tx1"/>
                </a:solidFill>
              </a:rPr>
            </a:br>
            <a:endParaRPr lang="ja-JP" altLang="en-US" sz="1050" dirty="0">
              <a:solidFill>
                <a:schemeClr val="tx1"/>
              </a:solidFill>
            </a:endParaRPr>
          </a:p>
        </p:txBody>
      </p:sp>
      <p:pic>
        <p:nvPicPr>
          <p:cNvPr id="82" name="図 81" descr="テーブルの上にある誕生日ケーキ&#10;&#10;AI 生成コンテンツは誤りを含む可能性があります。">
            <a:extLst>
              <a:ext uri="{FF2B5EF4-FFF2-40B4-BE49-F238E27FC236}">
                <a16:creationId xmlns:a16="http://schemas.microsoft.com/office/drawing/2014/main" id="{9BF1306A-F07B-CF5C-C480-011F7DDC3F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049" y="8294812"/>
            <a:ext cx="549364" cy="549364"/>
          </a:xfrm>
          <a:prstGeom prst="rect">
            <a:avLst/>
          </a:prstGeom>
        </p:spPr>
      </p:pic>
      <p:pic>
        <p:nvPicPr>
          <p:cNvPr id="85" name="図 84" descr="容器に入った食べ物&#10;&#10;AI 生成コンテンツは誤りを含む可能性があります。">
            <a:extLst>
              <a:ext uri="{FF2B5EF4-FFF2-40B4-BE49-F238E27FC236}">
                <a16:creationId xmlns:a16="http://schemas.microsoft.com/office/drawing/2014/main" id="{233A4F53-8CC3-5B02-38C4-3FB9B14709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82" y="8328705"/>
            <a:ext cx="447497" cy="447497"/>
          </a:xfrm>
          <a:prstGeom prst="rect">
            <a:avLst/>
          </a:prstGeom>
        </p:spPr>
      </p:pic>
      <p:pic>
        <p:nvPicPr>
          <p:cNvPr id="87" name="図 86" descr="モニター, 画面, 持つ, 時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394EB17-3D6C-8BFA-AEAA-F395055389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50" y="6647091"/>
            <a:ext cx="794151" cy="7941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E1E6A1-220A-88D4-BE64-EF67B5DCCF88}"/>
              </a:ext>
            </a:extLst>
          </p:cNvPr>
          <p:cNvSpPr txBox="1"/>
          <p:nvPr/>
        </p:nvSpPr>
        <p:spPr>
          <a:xfrm>
            <a:off x="208920" y="8362946"/>
            <a:ext cx="15690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/>
              <a:t>起床後</a:t>
            </a:r>
            <a:br>
              <a:rPr lang="en-US" altLang="ja-JP" sz="1050" dirty="0"/>
            </a:br>
            <a:r>
              <a:rPr lang="ja-JP" altLang="en-US" sz="1050" dirty="0"/>
              <a:t>作業前後が目安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060D789-C205-0173-23E3-68C9A6C44075}"/>
              </a:ext>
            </a:extLst>
          </p:cNvPr>
          <p:cNvSpPr txBox="1"/>
          <p:nvPr/>
        </p:nvSpPr>
        <p:spPr>
          <a:xfrm>
            <a:off x="2453724" y="8267095"/>
            <a:ext cx="158342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+mn-ea"/>
              </a:rPr>
              <a:t>野菜料理をあと１皿（約</a:t>
            </a:r>
            <a:r>
              <a:rPr lang="en-US" altLang="ja-JP" sz="1050" dirty="0">
                <a:latin typeface="+mn-ea"/>
              </a:rPr>
              <a:t>70g</a:t>
            </a:r>
            <a:r>
              <a:rPr lang="ja-JP" altLang="en-US" sz="1050" dirty="0">
                <a:latin typeface="+mn-ea"/>
              </a:rPr>
              <a:t>）追加しましょう。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3AED17A-93C3-80AD-77AA-8013EF8B44DD}"/>
              </a:ext>
            </a:extLst>
          </p:cNvPr>
          <p:cNvSpPr txBox="1"/>
          <p:nvPr/>
        </p:nvSpPr>
        <p:spPr>
          <a:xfrm>
            <a:off x="4766412" y="8267095"/>
            <a:ext cx="141917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/>
              <a:t>スープやみそ汁、果物なども、水分補給に役立ちます。</a:t>
            </a: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A0A7960C-7175-EB87-B2A5-6663D46E85FB}"/>
              </a:ext>
            </a:extLst>
          </p:cNvPr>
          <p:cNvSpPr/>
          <p:nvPr/>
        </p:nvSpPr>
        <p:spPr>
          <a:xfrm>
            <a:off x="3127541" y="4948428"/>
            <a:ext cx="2660088" cy="338946"/>
          </a:xfrm>
          <a:prstGeom prst="rightArrow">
            <a:avLst>
              <a:gd name="adj1" fmla="val 45494"/>
              <a:gd name="adj2" fmla="val 5450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ja-JP" altLang="en-US" sz="900" b="1" dirty="0">
                <a:solidFill>
                  <a:schemeClr val="bg1"/>
                </a:solidFill>
              </a:rPr>
              <a:t>尿の色が濃いほど、身体の水分量が不足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0FAB8D2-44BC-CB65-7E81-54ECAD90B36B}"/>
              </a:ext>
            </a:extLst>
          </p:cNvPr>
          <p:cNvSpPr txBox="1"/>
          <p:nvPr/>
        </p:nvSpPr>
        <p:spPr>
          <a:xfrm>
            <a:off x="5526603" y="5227050"/>
            <a:ext cx="1203920" cy="48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ja-JP" altLang="en-US" sz="1050" b="1" dirty="0">
                <a:latin typeface="+mn-ea"/>
              </a:rPr>
              <a:t>今すぐ</a:t>
            </a:r>
            <a:r>
              <a:rPr lang="en-US" altLang="ja-JP" sz="1050" b="1" dirty="0">
                <a:latin typeface="+mn-ea"/>
              </a:rPr>
              <a:t>1000ml</a:t>
            </a:r>
            <a:r>
              <a:rPr lang="ja-JP" altLang="en-US" sz="1050" b="1" dirty="0">
                <a:latin typeface="+mn-ea"/>
              </a:rPr>
              <a:t>の⽔分補給</a:t>
            </a:r>
          </a:p>
        </p:txBody>
      </p:sp>
    </p:spTree>
    <p:extLst>
      <p:ext uri="{BB962C8B-B14F-4D97-AF65-F5344CB8AC3E}">
        <p14:creationId xmlns:p14="http://schemas.microsoft.com/office/powerpoint/2010/main" val="2222596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10042</TotalTime>
  <Words>716</Words>
  <Application>Microsoft Office PowerPoint</Application>
  <PresentationFormat>A4 210 x 297 mm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Segoe UI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USER022</dc:creator>
  <cp:lastModifiedBy>脇光寛(087)｜社会保険労務士法人サトー</cp:lastModifiedBy>
  <cp:revision>465</cp:revision>
  <cp:lastPrinted>2026-07-27T05:29:15Z</cp:lastPrinted>
  <dcterms:created xsi:type="dcterms:W3CDTF">2019-05-13T07:21:14Z</dcterms:created>
  <dcterms:modified xsi:type="dcterms:W3CDTF">2026-08-03T07:25:28Z</dcterms:modified>
</cp:coreProperties>
</file>